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3.xml" ContentType="application/vnd.openxmlformats-officedocument.them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4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5.xml" ContentType="application/vnd.openxmlformats-officedocument.theme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93455" r:id="rId4"/>
    <p:sldMasterId id="2147493601" r:id="rId5"/>
    <p:sldMasterId id="2147493642" r:id="rId6"/>
    <p:sldMasterId id="2147493673" r:id="rId7"/>
    <p:sldMasterId id="2147493681" r:id="rId8"/>
    <p:sldMasterId id="2147493696" r:id="rId9"/>
  </p:sldMasterIdLst>
  <p:notesMasterIdLst>
    <p:notesMasterId r:id="rId83"/>
  </p:notesMasterIdLst>
  <p:handoutMasterIdLst>
    <p:handoutMasterId r:id="rId84"/>
  </p:handoutMasterIdLst>
  <p:sldIdLst>
    <p:sldId id="854" r:id="rId10"/>
    <p:sldId id="1167" r:id="rId11"/>
    <p:sldId id="1093" r:id="rId12"/>
    <p:sldId id="1168" r:id="rId13"/>
    <p:sldId id="1170" r:id="rId14"/>
    <p:sldId id="1198" r:id="rId15"/>
    <p:sldId id="1199" r:id="rId16"/>
    <p:sldId id="1200" r:id="rId17"/>
    <p:sldId id="1201" r:id="rId18"/>
    <p:sldId id="1202" r:id="rId19"/>
    <p:sldId id="1203" r:id="rId20"/>
    <p:sldId id="1204" r:id="rId21"/>
    <p:sldId id="1197" r:id="rId22"/>
    <p:sldId id="1169" r:id="rId23"/>
    <p:sldId id="1171" r:id="rId24"/>
    <p:sldId id="1173" r:id="rId25"/>
    <p:sldId id="1172" r:id="rId26"/>
    <p:sldId id="1176" r:id="rId27"/>
    <p:sldId id="1174" r:id="rId28"/>
    <p:sldId id="376" r:id="rId29"/>
    <p:sldId id="1175" r:id="rId30"/>
    <p:sldId id="1177" r:id="rId31"/>
    <p:sldId id="1181" r:id="rId32"/>
    <p:sldId id="1178" r:id="rId33"/>
    <p:sldId id="1179" r:id="rId34"/>
    <p:sldId id="1180" r:id="rId35"/>
    <p:sldId id="1183" r:id="rId36"/>
    <p:sldId id="1184" r:id="rId37"/>
    <p:sldId id="1185" r:id="rId38"/>
    <p:sldId id="1182" r:id="rId39"/>
    <p:sldId id="1186" r:id="rId40"/>
    <p:sldId id="1187" r:id="rId41"/>
    <p:sldId id="1188" r:id="rId42"/>
    <p:sldId id="1189" r:id="rId43"/>
    <p:sldId id="1190" r:id="rId44"/>
    <p:sldId id="1191" r:id="rId45"/>
    <p:sldId id="1192" r:id="rId46"/>
    <p:sldId id="1193" r:id="rId47"/>
    <p:sldId id="1194" r:id="rId48"/>
    <p:sldId id="1195" r:id="rId49"/>
    <p:sldId id="1196" r:id="rId50"/>
    <p:sldId id="531" r:id="rId51"/>
    <p:sldId id="633" r:id="rId52"/>
    <p:sldId id="573" r:id="rId53"/>
    <p:sldId id="568" r:id="rId54"/>
    <p:sldId id="1152" r:id="rId55"/>
    <p:sldId id="634" r:id="rId56"/>
    <p:sldId id="636" r:id="rId57"/>
    <p:sldId id="1153" r:id="rId58"/>
    <p:sldId id="637" r:id="rId59"/>
    <p:sldId id="259" r:id="rId60"/>
    <p:sldId id="335" r:id="rId61"/>
    <p:sldId id="1154" r:id="rId62"/>
    <p:sldId id="638" r:id="rId63"/>
    <p:sldId id="348" r:id="rId64"/>
    <p:sldId id="279" r:id="rId65"/>
    <p:sldId id="284" r:id="rId66"/>
    <p:sldId id="287" r:id="rId67"/>
    <p:sldId id="642" r:id="rId68"/>
    <p:sldId id="289" r:id="rId69"/>
    <p:sldId id="1162" r:id="rId70"/>
    <p:sldId id="293" r:id="rId71"/>
    <p:sldId id="292" r:id="rId72"/>
    <p:sldId id="294" r:id="rId73"/>
    <p:sldId id="1163" r:id="rId74"/>
    <p:sldId id="1166" r:id="rId75"/>
    <p:sldId id="302" r:id="rId76"/>
    <p:sldId id="337" r:id="rId77"/>
    <p:sldId id="305" r:id="rId78"/>
    <p:sldId id="649" r:id="rId79"/>
    <p:sldId id="306" r:id="rId80"/>
    <p:sldId id="339" r:id="rId81"/>
    <p:sldId id="340" r:id="rId82"/>
  </p:sldIdLst>
  <p:sldSz cx="9144000" cy="5143500" type="screen16x9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A2C64"/>
    <a:srgbClr val="32A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147"/>
    <p:restoredTop sz="97039"/>
  </p:normalViewPr>
  <p:slideViewPr>
    <p:cSldViewPr snapToObjects="1">
      <p:cViewPr varScale="1">
        <p:scale>
          <a:sx n="168" d="100"/>
          <a:sy n="168" d="100"/>
        </p:scale>
        <p:origin x="856" y="160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2664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notesViewPr>
    <p:cSldViewPr snapToObjects="1">
      <p:cViewPr varScale="1">
        <p:scale>
          <a:sx n="107" d="100"/>
          <a:sy n="107" d="100"/>
        </p:scale>
        <p:origin x="3648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7.xml"/><Relationship Id="rId21" Type="http://schemas.openxmlformats.org/officeDocument/2006/relationships/slide" Target="slides/slide12.xml"/><Relationship Id="rId42" Type="http://schemas.openxmlformats.org/officeDocument/2006/relationships/slide" Target="slides/slide33.xml"/><Relationship Id="rId47" Type="http://schemas.openxmlformats.org/officeDocument/2006/relationships/slide" Target="slides/slide38.xml"/><Relationship Id="rId63" Type="http://schemas.openxmlformats.org/officeDocument/2006/relationships/slide" Target="slides/slide54.xml"/><Relationship Id="rId68" Type="http://schemas.openxmlformats.org/officeDocument/2006/relationships/slide" Target="slides/slide59.xml"/><Relationship Id="rId84" Type="http://schemas.openxmlformats.org/officeDocument/2006/relationships/handoutMaster" Target="handoutMasters/handoutMaster1.xml"/><Relationship Id="rId16" Type="http://schemas.openxmlformats.org/officeDocument/2006/relationships/slide" Target="slides/slide7.xml"/><Relationship Id="rId11" Type="http://schemas.openxmlformats.org/officeDocument/2006/relationships/slide" Target="slides/slide2.xml"/><Relationship Id="rId32" Type="http://schemas.openxmlformats.org/officeDocument/2006/relationships/slide" Target="slides/slide23.xml"/><Relationship Id="rId37" Type="http://schemas.openxmlformats.org/officeDocument/2006/relationships/slide" Target="slides/slide28.xml"/><Relationship Id="rId53" Type="http://schemas.openxmlformats.org/officeDocument/2006/relationships/slide" Target="slides/slide44.xml"/><Relationship Id="rId58" Type="http://schemas.openxmlformats.org/officeDocument/2006/relationships/slide" Target="slides/slide49.xml"/><Relationship Id="rId74" Type="http://schemas.openxmlformats.org/officeDocument/2006/relationships/slide" Target="slides/slide65.xml"/><Relationship Id="rId79" Type="http://schemas.openxmlformats.org/officeDocument/2006/relationships/slide" Target="slides/slide70.xml"/><Relationship Id="rId5" Type="http://schemas.openxmlformats.org/officeDocument/2006/relationships/slideMaster" Target="slideMasters/slideMaster2.xml"/><Relationship Id="rId19" Type="http://schemas.openxmlformats.org/officeDocument/2006/relationships/slide" Target="slides/slide10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slide" Target="slides/slide18.xml"/><Relationship Id="rId30" Type="http://schemas.openxmlformats.org/officeDocument/2006/relationships/slide" Target="slides/slide21.xml"/><Relationship Id="rId35" Type="http://schemas.openxmlformats.org/officeDocument/2006/relationships/slide" Target="slides/slide26.xml"/><Relationship Id="rId43" Type="http://schemas.openxmlformats.org/officeDocument/2006/relationships/slide" Target="slides/slide34.xml"/><Relationship Id="rId48" Type="http://schemas.openxmlformats.org/officeDocument/2006/relationships/slide" Target="slides/slide39.xml"/><Relationship Id="rId56" Type="http://schemas.openxmlformats.org/officeDocument/2006/relationships/slide" Target="slides/slide47.xml"/><Relationship Id="rId64" Type="http://schemas.openxmlformats.org/officeDocument/2006/relationships/slide" Target="slides/slide55.xml"/><Relationship Id="rId69" Type="http://schemas.openxmlformats.org/officeDocument/2006/relationships/slide" Target="slides/slide60.xml"/><Relationship Id="rId77" Type="http://schemas.openxmlformats.org/officeDocument/2006/relationships/slide" Target="slides/slide68.xml"/><Relationship Id="rId8" Type="http://schemas.openxmlformats.org/officeDocument/2006/relationships/slideMaster" Target="slideMasters/slideMaster5.xml"/><Relationship Id="rId51" Type="http://schemas.openxmlformats.org/officeDocument/2006/relationships/slide" Target="slides/slide42.xml"/><Relationship Id="rId72" Type="http://schemas.openxmlformats.org/officeDocument/2006/relationships/slide" Target="slides/slide63.xml"/><Relationship Id="rId80" Type="http://schemas.openxmlformats.org/officeDocument/2006/relationships/slide" Target="slides/slide71.xml"/><Relationship Id="rId85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slide" Target="slides/slide16.xml"/><Relationship Id="rId33" Type="http://schemas.openxmlformats.org/officeDocument/2006/relationships/slide" Target="slides/slide24.xml"/><Relationship Id="rId38" Type="http://schemas.openxmlformats.org/officeDocument/2006/relationships/slide" Target="slides/slide29.xml"/><Relationship Id="rId46" Type="http://schemas.openxmlformats.org/officeDocument/2006/relationships/slide" Target="slides/slide37.xml"/><Relationship Id="rId59" Type="http://schemas.openxmlformats.org/officeDocument/2006/relationships/slide" Target="slides/slide50.xml"/><Relationship Id="rId67" Type="http://schemas.openxmlformats.org/officeDocument/2006/relationships/slide" Target="slides/slide58.xml"/><Relationship Id="rId20" Type="http://schemas.openxmlformats.org/officeDocument/2006/relationships/slide" Target="slides/slide11.xml"/><Relationship Id="rId41" Type="http://schemas.openxmlformats.org/officeDocument/2006/relationships/slide" Target="slides/slide32.xml"/><Relationship Id="rId54" Type="http://schemas.openxmlformats.org/officeDocument/2006/relationships/slide" Target="slides/slide45.xml"/><Relationship Id="rId62" Type="http://schemas.openxmlformats.org/officeDocument/2006/relationships/slide" Target="slides/slide53.xml"/><Relationship Id="rId70" Type="http://schemas.openxmlformats.org/officeDocument/2006/relationships/slide" Target="slides/slide61.xml"/><Relationship Id="rId75" Type="http://schemas.openxmlformats.org/officeDocument/2006/relationships/slide" Target="slides/slide66.xml"/><Relationship Id="rId83" Type="http://schemas.openxmlformats.org/officeDocument/2006/relationships/notesMaster" Target="notesMasters/notesMaster1.xml"/><Relationship Id="rId88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slide" Target="slides/slide19.xml"/><Relationship Id="rId36" Type="http://schemas.openxmlformats.org/officeDocument/2006/relationships/slide" Target="slides/slide27.xml"/><Relationship Id="rId49" Type="http://schemas.openxmlformats.org/officeDocument/2006/relationships/slide" Target="slides/slide40.xml"/><Relationship Id="rId57" Type="http://schemas.openxmlformats.org/officeDocument/2006/relationships/slide" Target="slides/slide48.xml"/><Relationship Id="rId10" Type="http://schemas.openxmlformats.org/officeDocument/2006/relationships/slide" Target="slides/slide1.xml"/><Relationship Id="rId31" Type="http://schemas.openxmlformats.org/officeDocument/2006/relationships/slide" Target="slides/slide22.xml"/><Relationship Id="rId44" Type="http://schemas.openxmlformats.org/officeDocument/2006/relationships/slide" Target="slides/slide35.xml"/><Relationship Id="rId52" Type="http://schemas.openxmlformats.org/officeDocument/2006/relationships/slide" Target="slides/slide43.xml"/><Relationship Id="rId60" Type="http://schemas.openxmlformats.org/officeDocument/2006/relationships/slide" Target="slides/slide51.xml"/><Relationship Id="rId65" Type="http://schemas.openxmlformats.org/officeDocument/2006/relationships/slide" Target="slides/slide56.xml"/><Relationship Id="rId73" Type="http://schemas.openxmlformats.org/officeDocument/2006/relationships/slide" Target="slides/slide64.xml"/><Relationship Id="rId78" Type="http://schemas.openxmlformats.org/officeDocument/2006/relationships/slide" Target="slides/slide69.xml"/><Relationship Id="rId81" Type="http://schemas.openxmlformats.org/officeDocument/2006/relationships/slide" Target="slides/slide72.xml"/><Relationship Id="rId86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39" Type="http://schemas.openxmlformats.org/officeDocument/2006/relationships/slide" Target="slides/slide30.xml"/><Relationship Id="rId34" Type="http://schemas.openxmlformats.org/officeDocument/2006/relationships/slide" Target="slides/slide25.xml"/><Relationship Id="rId50" Type="http://schemas.openxmlformats.org/officeDocument/2006/relationships/slide" Target="slides/slide41.xml"/><Relationship Id="rId55" Type="http://schemas.openxmlformats.org/officeDocument/2006/relationships/slide" Target="slides/slide46.xml"/><Relationship Id="rId76" Type="http://schemas.openxmlformats.org/officeDocument/2006/relationships/slide" Target="slides/slide67.xml"/><Relationship Id="rId7" Type="http://schemas.openxmlformats.org/officeDocument/2006/relationships/slideMaster" Target="slideMasters/slideMaster4.xml"/><Relationship Id="rId71" Type="http://schemas.openxmlformats.org/officeDocument/2006/relationships/slide" Target="slides/slide62.xml"/><Relationship Id="rId2" Type="http://schemas.openxmlformats.org/officeDocument/2006/relationships/customXml" Target="../customXml/item2.xml"/><Relationship Id="rId29" Type="http://schemas.openxmlformats.org/officeDocument/2006/relationships/slide" Target="slides/slide20.xml"/><Relationship Id="rId24" Type="http://schemas.openxmlformats.org/officeDocument/2006/relationships/slide" Target="slides/slide15.xml"/><Relationship Id="rId40" Type="http://schemas.openxmlformats.org/officeDocument/2006/relationships/slide" Target="slides/slide31.xml"/><Relationship Id="rId45" Type="http://schemas.openxmlformats.org/officeDocument/2006/relationships/slide" Target="slides/slide36.xml"/><Relationship Id="rId66" Type="http://schemas.openxmlformats.org/officeDocument/2006/relationships/slide" Target="slides/slide57.xml"/><Relationship Id="rId87" Type="http://schemas.openxmlformats.org/officeDocument/2006/relationships/theme" Target="theme/theme1.xml"/><Relationship Id="rId61" Type="http://schemas.openxmlformats.org/officeDocument/2006/relationships/slide" Target="slides/slide52.xml"/><Relationship Id="rId82" Type="http://schemas.openxmlformats.org/officeDocument/2006/relationships/slide" Target="slides/slide7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AFB2AC-7E4F-8047-9193-854483C1A223}" type="datetimeFigureOut">
              <a:rPr lang="en-US" smtClean="0"/>
              <a:t>3/25/21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1CE209-2B77-6A4B-8F32-9DF4E1CE94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2578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A9567C9F-4D7F-5847-BD8F-556675060DA1}" type="datetimeFigureOut">
              <a:rPr lang="en-US" altLang="en-US"/>
              <a:pPr/>
              <a:t>3/25/21</a:t>
            </a:fld>
            <a:endParaRPr lang="en-US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25D6415B-586E-2B45-B637-70E4CB56C153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1pPr>
    <a:lvl2pPr marL="4572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2pPr>
    <a:lvl3pPr marL="9144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3pPr>
    <a:lvl4pPr marL="13716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4pPr>
    <a:lvl5pPr marL="18288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4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1504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504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CFD365BF-ADBE-9B41-ABF1-832DDE2B814C}" type="slidenum">
              <a:rPr lang="en-US" altLang="en-US"/>
              <a:pPr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265282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1811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811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4A0B81F-8AE9-1943-AF53-E78D21B80C2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642550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1913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913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7EDD166-DF5B-E640-90C2-FE28AE548D5C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08864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1913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913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7EDD166-DF5B-E640-90C2-FE28AE548D5C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133567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1913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913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7EDD166-DF5B-E640-90C2-FE28AE548D5C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161860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FDF6E270-062A-4B6B-9E73-A7EE028C781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18BB0E7-2398-4769-8733-666D1E41A670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D9F3026B-AB87-4F2D-894D-708EB8DEFE6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F984C1A4-2D0A-4235-82CF-89A1FC1FB9B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46859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7">
            <a:extLst>
              <a:ext uri="{FF2B5EF4-FFF2-40B4-BE49-F238E27FC236}">
                <a16:creationId xmlns:a16="http://schemas.microsoft.com/office/drawing/2014/main" id="{E6A61727-5893-4388-9008-C2143E22BCE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F81E613-5591-4D23-A0A6-D6157730738E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0243" name="Rectangle 2">
            <a:extLst>
              <a:ext uri="{FF2B5EF4-FFF2-40B4-BE49-F238E27FC236}">
                <a16:creationId xmlns:a16="http://schemas.microsoft.com/office/drawing/2014/main" id="{C8BFB265-E11E-47B2-BE6B-C8A9F6A3E1F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4" name="Rectangle 3">
            <a:extLst>
              <a:ext uri="{FF2B5EF4-FFF2-40B4-BE49-F238E27FC236}">
                <a16:creationId xmlns:a16="http://schemas.microsoft.com/office/drawing/2014/main" id="{F62FBC9D-FE5C-4325-9C3D-F324D70ADD1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584272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>
            <a:extLst>
              <a:ext uri="{FF2B5EF4-FFF2-40B4-BE49-F238E27FC236}">
                <a16:creationId xmlns:a16="http://schemas.microsoft.com/office/drawing/2014/main" id="{5548085A-D25E-4939-827D-300A7A33927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9029481-F7C6-4D7E-8CCD-B0BD43431326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2291" name="Rectangle 2">
            <a:extLst>
              <a:ext uri="{FF2B5EF4-FFF2-40B4-BE49-F238E27FC236}">
                <a16:creationId xmlns:a16="http://schemas.microsoft.com/office/drawing/2014/main" id="{01124E80-D0DC-4932-B542-DFB39974423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>
            <a:extLst>
              <a:ext uri="{FF2B5EF4-FFF2-40B4-BE49-F238E27FC236}">
                <a16:creationId xmlns:a16="http://schemas.microsoft.com/office/drawing/2014/main" id="{166882AB-D16E-4B3F-A02D-193DE371DF8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227357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>
            <a:extLst>
              <a:ext uri="{FF2B5EF4-FFF2-40B4-BE49-F238E27FC236}">
                <a16:creationId xmlns:a16="http://schemas.microsoft.com/office/drawing/2014/main" id="{DE17B393-09EE-42C6-A794-9E1A41A4973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0C90ED3-6162-407E-8955-73C5104A025A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4339" name="Rectangle 2">
            <a:extLst>
              <a:ext uri="{FF2B5EF4-FFF2-40B4-BE49-F238E27FC236}">
                <a16:creationId xmlns:a16="http://schemas.microsoft.com/office/drawing/2014/main" id="{35DAEE99-CE43-408C-877F-41745DB239C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40" name="Rectangle 3">
            <a:extLst>
              <a:ext uri="{FF2B5EF4-FFF2-40B4-BE49-F238E27FC236}">
                <a16:creationId xmlns:a16="http://schemas.microsoft.com/office/drawing/2014/main" id="{AD60ADDD-A532-4486-9CBB-71BEDF5B0CD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4252059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7">
            <a:extLst>
              <a:ext uri="{FF2B5EF4-FFF2-40B4-BE49-F238E27FC236}">
                <a16:creationId xmlns:a16="http://schemas.microsoft.com/office/drawing/2014/main" id="{4B95BF98-7E43-4891-90E1-9BAA59B9C39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C56A9B6-8725-447A-9321-4854013A78C1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6387" name="Rectangle 2">
            <a:extLst>
              <a:ext uri="{FF2B5EF4-FFF2-40B4-BE49-F238E27FC236}">
                <a16:creationId xmlns:a16="http://schemas.microsoft.com/office/drawing/2014/main" id="{FDC555F4-958C-4FD7-9960-339F2A0591F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8" name="Rectangle 3">
            <a:extLst>
              <a:ext uri="{FF2B5EF4-FFF2-40B4-BE49-F238E27FC236}">
                <a16:creationId xmlns:a16="http://schemas.microsoft.com/office/drawing/2014/main" id="{EB175AFF-3A9E-4C16-BE72-C67C1E34A7B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1920705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>
            <a:extLst>
              <a:ext uri="{FF2B5EF4-FFF2-40B4-BE49-F238E27FC236}">
                <a16:creationId xmlns:a16="http://schemas.microsoft.com/office/drawing/2014/main" id="{1B018FC6-A18B-483C-BE16-4EB57B09780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DCEE227-C4C1-4C1C-8DC1-0B7584949BF1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8435" name="Rectangle 2">
            <a:extLst>
              <a:ext uri="{FF2B5EF4-FFF2-40B4-BE49-F238E27FC236}">
                <a16:creationId xmlns:a16="http://schemas.microsoft.com/office/drawing/2014/main" id="{DEE88452-27C0-4AD7-9B5D-2515CDDD144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>
            <a:extLst>
              <a:ext uri="{FF2B5EF4-FFF2-40B4-BE49-F238E27FC236}">
                <a16:creationId xmlns:a16="http://schemas.microsoft.com/office/drawing/2014/main" id="{CE65C40A-9510-4842-BAD9-86FA0C417D1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449114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4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1504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504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CFD365BF-ADBE-9B41-ABF1-832DDE2B814C}" type="slidenum">
              <a:rPr lang="en-US" altLang="en-US"/>
              <a:pPr/>
              <a:t>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3740055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>
            <a:extLst>
              <a:ext uri="{FF2B5EF4-FFF2-40B4-BE49-F238E27FC236}">
                <a16:creationId xmlns:a16="http://schemas.microsoft.com/office/drawing/2014/main" id="{1B018FC6-A18B-483C-BE16-4EB57B09780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DCEE227-C4C1-4C1C-8DC1-0B7584949BF1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8435" name="Rectangle 2">
            <a:extLst>
              <a:ext uri="{FF2B5EF4-FFF2-40B4-BE49-F238E27FC236}">
                <a16:creationId xmlns:a16="http://schemas.microsoft.com/office/drawing/2014/main" id="{DEE88452-27C0-4AD7-9B5D-2515CDDD144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>
            <a:extLst>
              <a:ext uri="{FF2B5EF4-FFF2-40B4-BE49-F238E27FC236}">
                <a16:creationId xmlns:a16="http://schemas.microsoft.com/office/drawing/2014/main" id="{CE65C40A-9510-4842-BAD9-86FA0C417D1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2505983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>
            <a:extLst>
              <a:ext uri="{FF2B5EF4-FFF2-40B4-BE49-F238E27FC236}">
                <a16:creationId xmlns:a16="http://schemas.microsoft.com/office/drawing/2014/main" id="{9431BE85-134C-45C2-841D-83F2DF7DEBEC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965575" y="8820150"/>
            <a:ext cx="3032125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3027" tIns="46514" rIns="93027" bIns="46514" anchor="b"/>
          <a:lstStyle>
            <a:lvl1pPr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169180C-7763-4278-9D11-7BC6EC1EC517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22531" name="Rectangle 2">
            <a:extLst>
              <a:ext uri="{FF2B5EF4-FFF2-40B4-BE49-F238E27FC236}">
                <a16:creationId xmlns:a16="http://schemas.microsoft.com/office/drawing/2014/main" id="{0BA0B7EA-541F-493F-AD5E-6A7E36288B4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2" name="Rectangle 3">
            <a:extLst>
              <a:ext uri="{FF2B5EF4-FFF2-40B4-BE49-F238E27FC236}">
                <a16:creationId xmlns:a16="http://schemas.microsoft.com/office/drawing/2014/main" id="{80C7B06E-F917-45BD-A079-6C73087A5BC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9419707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>
            <a:extLst>
              <a:ext uri="{FF2B5EF4-FFF2-40B4-BE49-F238E27FC236}">
                <a16:creationId xmlns:a16="http://schemas.microsoft.com/office/drawing/2014/main" id="{F14EB24E-1992-449A-AD28-FF477E1F2CA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3E36D8E-1942-4B6F-B492-DC8CBE44093B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51203" name="Rectangle 2">
            <a:extLst>
              <a:ext uri="{FF2B5EF4-FFF2-40B4-BE49-F238E27FC236}">
                <a16:creationId xmlns:a16="http://schemas.microsoft.com/office/drawing/2014/main" id="{2FD7109D-2297-4F46-9A8F-16F23C6FAAD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4" name="Rectangle 3">
            <a:extLst>
              <a:ext uri="{FF2B5EF4-FFF2-40B4-BE49-F238E27FC236}">
                <a16:creationId xmlns:a16="http://schemas.microsoft.com/office/drawing/2014/main" id="{D63074D6-C005-48DF-B89D-3BD9BDA79E4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6581336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>
            <a:extLst>
              <a:ext uri="{FF2B5EF4-FFF2-40B4-BE49-F238E27FC236}">
                <a16:creationId xmlns:a16="http://schemas.microsoft.com/office/drawing/2014/main" id="{F949F206-950D-48E9-A149-D64511CA3C3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18B398B-457E-4D99-B1F7-A3F80D27FC0A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53251" name="Rectangle 2">
            <a:extLst>
              <a:ext uri="{FF2B5EF4-FFF2-40B4-BE49-F238E27FC236}">
                <a16:creationId xmlns:a16="http://schemas.microsoft.com/office/drawing/2014/main" id="{D0B54FF7-6A74-49C7-BED8-B43DFD708D3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>
            <a:extLst>
              <a:ext uri="{FF2B5EF4-FFF2-40B4-BE49-F238E27FC236}">
                <a16:creationId xmlns:a16="http://schemas.microsoft.com/office/drawing/2014/main" id="{EF36A1EB-50EB-4DF7-BA49-AB53A82631C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0226744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7">
            <a:extLst>
              <a:ext uri="{FF2B5EF4-FFF2-40B4-BE49-F238E27FC236}">
                <a16:creationId xmlns:a16="http://schemas.microsoft.com/office/drawing/2014/main" id="{A73E5832-2ABE-4BFE-BB50-28F915EA881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CB8EA5F-502C-43A9-830F-42CE989F4625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61443" name="Rectangle 2">
            <a:extLst>
              <a:ext uri="{FF2B5EF4-FFF2-40B4-BE49-F238E27FC236}">
                <a16:creationId xmlns:a16="http://schemas.microsoft.com/office/drawing/2014/main" id="{9902172E-A11B-4483-A0E5-C19110049EC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4" name="Rectangle 3">
            <a:extLst>
              <a:ext uri="{FF2B5EF4-FFF2-40B4-BE49-F238E27FC236}">
                <a16:creationId xmlns:a16="http://schemas.microsoft.com/office/drawing/2014/main" id="{D621418C-DB3C-4B2B-8C64-6143806C6F7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4965108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>
            <a:extLst>
              <a:ext uri="{FF2B5EF4-FFF2-40B4-BE49-F238E27FC236}">
                <a16:creationId xmlns:a16="http://schemas.microsoft.com/office/drawing/2014/main" id="{556A1349-140A-4CD0-8290-0C85EC64B25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428B150-66F0-48B2-8723-F0B4B4E21AD8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65539" name="Rectangle 2">
            <a:extLst>
              <a:ext uri="{FF2B5EF4-FFF2-40B4-BE49-F238E27FC236}">
                <a16:creationId xmlns:a16="http://schemas.microsoft.com/office/drawing/2014/main" id="{DC72631A-11CF-4A9F-9276-90C504DE094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0" name="Rectangle 3">
            <a:extLst>
              <a:ext uri="{FF2B5EF4-FFF2-40B4-BE49-F238E27FC236}">
                <a16:creationId xmlns:a16="http://schemas.microsoft.com/office/drawing/2014/main" id="{C41B2CCA-6AB4-45BC-A730-EE771BA6C60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2966282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>
            <a:extLst>
              <a:ext uri="{FF2B5EF4-FFF2-40B4-BE49-F238E27FC236}">
                <a16:creationId xmlns:a16="http://schemas.microsoft.com/office/drawing/2014/main" id="{02A0F754-33C5-4C0A-B518-576CF71D453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1CA34F9-AEED-4B4E-B7D2-FBF59CD7A95A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67587" name="Rectangle 2">
            <a:extLst>
              <a:ext uri="{FF2B5EF4-FFF2-40B4-BE49-F238E27FC236}">
                <a16:creationId xmlns:a16="http://schemas.microsoft.com/office/drawing/2014/main" id="{FC6D0380-CE7D-4DCC-A871-D153A3DC612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>
            <a:extLst>
              <a:ext uri="{FF2B5EF4-FFF2-40B4-BE49-F238E27FC236}">
                <a16:creationId xmlns:a16="http://schemas.microsoft.com/office/drawing/2014/main" id="{26D12600-61F5-4F10-A72D-B27075AD72E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9966394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>
            <a:extLst>
              <a:ext uri="{FF2B5EF4-FFF2-40B4-BE49-F238E27FC236}">
                <a16:creationId xmlns:a16="http://schemas.microsoft.com/office/drawing/2014/main" id="{AA579BEF-3A24-4B50-889B-A595EFD451C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A463BFB-5BAE-446A-BC00-D651D93EA269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69635" name="Rectangle 2">
            <a:extLst>
              <a:ext uri="{FF2B5EF4-FFF2-40B4-BE49-F238E27FC236}">
                <a16:creationId xmlns:a16="http://schemas.microsoft.com/office/drawing/2014/main" id="{63F9ACA6-3F1E-4CEC-B741-656C2F9A517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6" name="Rectangle 3">
            <a:extLst>
              <a:ext uri="{FF2B5EF4-FFF2-40B4-BE49-F238E27FC236}">
                <a16:creationId xmlns:a16="http://schemas.microsoft.com/office/drawing/2014/main" id="{459FC99F-9019-4083-A1D8-FA9D7FC91D1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2071291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>
            <a:extLst>
              <a:ext uri="{FF2B5EF4-FFF2-40B4-BE49-F238E27FC236}">
                <a16:creationId xmlns:a16="http://schemas.microsoft.com/office/drawing/2014/main" id="{851F700A-7B2B-4836-88B1-F9CACD8E5A6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D2A4DCB-5A1D-4D5C-82F2-DF14D924F197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1683" name="Rectangle 2">
            <a:extLst>
              <a:ext uri="{FF2B5EF4-FFF2-40B4-BE49-F238E27FC236}">
                <a16:creationId xmlns:a16="http://schemas.microsoft.com/office/drawing/2014/main" id="{CB231B14-6D7F-47FC-8278-5EDCD36CE62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4" name="Rectangle 3">
            <a:extLst>
              <a:ext uri="{FF2B5EF4-FFF2-40B4-BE49-F238E27FC236}">
                <a16:creationId xmlns:a16="http://schemas.microsoft.com/office/drawing/2014/main" id="{B5287FC9-2084-42BE-9146-A9C0EAD44E8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8839782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7">
            <a:extLst>
              <a:ext uri="{FF2B5EF4-FFF2-40B4-BE49-F238E27FC236}">
                <a16:creationId xmlns:a16="http://schemas.microsoft.com/office/drawing/2014/main" id="{0661E089-8628-442E-ACBE-9D54FD07AAE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3E82FC5-DED1-4F9E-A1AD-02661FDD5AAB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3731" name="Rectangle 2">
            <a:extLst>
              <a:ext uri="{FF2B5EF4-FFF2-40B4-BE49-F238E27FC236}">
                <a16:creationId xmlns:a16="http://schemas.microsoft.com/office/drawing/2014/main" id="{1349231C-8B31-41F8-897F-ABC2DFA651C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2" name="Rectangle 3">
            <a:extLst>
              <a:ext uri="{FF2B5EF4-FFF2-40B4-BE49-F238E27FC236}">
                <a16:creationId xmlns:a16="http://schemas.microsoft.com/office/drawing/2014/main" id="{AB9608B6-72A7-4DBD-9892-0B47392016C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474779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1913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913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27EDD166-DF5B-E640-90C2-FE28AE548D5C}" type="slidenum">
              <a:rPr lang="en-US" altLang="en-US"/>
              <a:pPr/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8432537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>
            <a:extLst>
              <a:ext uri="{FF2B5EF4-FFF2-40B4-BE49-F238E27FC236}">
                <a16:creationId xmlns:a16="http://schemas.microsoft.com/office/drawing/2014/main" id="{916D6A6B-3D6A-4502-86D4-1C5C10FE964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51F64DF-0F73-4F11-A473-987EDFB7EBD7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5779" name="Rectangle 2">
            <a:extLst>
              <a:ext uri="{FF2B5EF4-FFF2-40B4-BE49-F238E27FC236}">
                <a16:creationId xmlns:a16="http://schemas.microsoft.com/office/drawing/2014/main" id="{4489731F-BC84-422E-B581-3B4768EC572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80" name="Rectangle 3">
            <a:extLst>
              <a:ext uri="{FF2B5EF4-FFF2-40B4-BE49-F238E27FC236}">
                <a16:creationId xmlns:a16="http://schemas.microsoft.com/office/drawing/2014/main" id="{13066965-8C02-4467-BCC4-3BB0E0A0263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2097775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7">
            <a:extLst>
              <a:ext uri="{FF2B5EF4-FFF2-40B4-BE49-F238E27FC236}">
                <a16:creationId xmlns:a16="http://schemas.microsoft.com/office/drawing/2014/main" id="{36A39A31-1CC5-4EEF-B14A-A3A64742514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8DAD197-26E9-4498-9B31-5B905F4B37DB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7827" name="Rectangle 2">
            <a:extLst>
              <a:ext uri="{FF2B5EF4-FFF2-40B4-BE49-F238E27FC236}">
                <a16:creationId xmlns:a16="http://schemas.microsoft.com/office/drawing/2014/main" id="{16C85EC2-1C14-4D55-8F48-98B0119F303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8" name="Rectangle 3">
            <a:extLst>
              <a:ext uri="{FF2B5EF4-FFF2-40B4-BE49-F238E27FC236}">
                <a16:creationId xmlns:a16="http://schemas.microsoft.com/office/drawing/2014/main" id="{B5456B7D-F458-49BC-BEE4-37E1A290D20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6684726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7">
            <a:extLst>
              <a:ext uri="{FF2B5EF4-FFF2-40B4-BE49-F238E27FC236}">
                <a16:creationId xmlns:a16="http://schemas.microsoft.com/office/drawing/2014/main" id="{C0FE7339-DC65-49D2-A655-B3EDFE070B3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877F1E5-9A6B-46E3-9126-D4752AF9E700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90115" name="Rectangle 2">
            <a:extLst>
              <a:ext uri="{FF2B5EF4-FFF2-40B4-BE49-F238E27FC236}">
                <a16:creationId xmlns:a16="http://schemas.microsoft.com/office/drawing/2014/main" id="{F888EA74-F32C-4E49-A95D-3091B208666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6" name="Rectangle 3">
            <a:extLst>
              <a:ext uri="{FF2B5EF4-FFF2-40B4-BE49-F238E27FC236}">
                <a16:creationId xmlns:a16="http://schemas.microsoft.com/office/drawing/2014/main" id="{AD886AE4-BDE3-40CF-A981-1D1FE4BAAB7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770062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7">
            <a:extLst>
              <a:ext uri="{FF2B5EF4-FFF2-40B4-BE49-F238E27FC236}">
                <a16:creationId xmlns:a16="http://schemas.microsoft.com/office/drawing/2014/main" id="{86EA7C32-3CD6-4A7B-8313-39AF8B8470F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17758C1-1925-4887-847D-E1170C9BEA4A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92163" name="Rectangle 2">
            <a:extLst>
              <a:ext uri="{FF2B5EF4-FFF2-40B4-BE49-F238E27FC236}">
                <a16:creationId xmlns:a16="http://schemas.microsoft.com/office/drawing/2014/main" id="{E3526EB3-5356-43D9-9E8E-C62C6257E80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4" name="Rectangle 3">
            <a:extLst>
              <a:ext uri="{FF2B5EF4-FFF2-40B4-BE49-F238E27FC236}">
                <a16:creationId xmlns:a16="http://schemas.microsoft.com/office/drawing/2014/main" id="{71B7110A-8059-4AF8-9431-3AF6F8F3367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8218770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7">
            <a:extLst>
              <a:ext uri="{FF2B5EF4-FFF2-40B4-BE49-F238E27FC236}">
                <a16:creationId xmlns:a16="http://schemas.microsoft.com/office/drawing/2014/main" id="{F794B59E-23F9-4AF1-87EC-4AAEF380C66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FBD636F-715A-4B25-A681-97DEEED8DD2F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01379" name="Rectangle 2">
            <a:extLst>
              <a:ext uri="{FF2B5EF4-FFF2-40B4-BE49-F238E27FC236}">
                <a16:creationId xmlns:a16="http://schemas.microsoft.com/office/drawing/2014/main" id="{1F8D85A2-D5DE-4B5C-842A-4ED3B9385DD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80" name="Rectangle 3">
            <a:extLst>
              <a:ext uri="{FF2B5EF4-FFF2-40B4-BE49-F238E27FC236}">
                <a16:creationId xmlns:a16="http://schemas.microsoft.com/office/drawing/2014/main" id="{ADE88C13-5FDC-4080-B024-79E0712BC68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0455351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7">
            <a:extLst>
              <a:ext uri="{FF2B5EF4-FFF2-40B4-BE49-F238E27FC236}">
                <a16:creationId xmlns:a16="http://schemas.microsoft.com/office/drawing/2014/main" id="{A9C31A9A-21DA-4EBE-B19A-8621513DC4E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EED8CD4-9F16-4E96-8301-190BFE224299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03427" name="Rectangle 2">
            <a:extLst>
              <a:ext uri="{FF2B5EF4-FFF2-40B4-BE49-F238E27FC236}">
                <a16:creationId xmlns:a16="http://schemas.microsoft.com/office/drawing/2014/main" id="{4E27E3FF-FE69-461B-A41B-ED037C49946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8" name="Rectangle 3">
            <a:extLst>
              <a:ext uri="{FF2B5EF4-FFF2-40B4-BE49-F238E27FC236}">
                <a16:creationId xmlns:a16="http://schemas.microsoft.com/office/drawing/2014/main" id="{396EEB19-736D-49D7-907E-7285BCB7CA6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3090892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7">
            <a:extLst>
              <a:ext uri="{FF2B5EF4-FFF2-40B4-BE49-F238E27FC236}">
                <a16:creationId xmlns:a16="http://schemas.microsoft.com/office/drawing/2014/main" id="{411A0C94-7116-4D9F-B032-0B7D5CAEFDB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A087AEF-BCD3-4E14-90AC-36F21F61B7CD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70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05475" name="Rectangle 2">
            <a:extLst>
              <a:ext uri="{FF2B5EF4-FFF2-40B4-BE49-F238E27FC236}">
                <a16:creationId xmlns:a16="http://schemas.microsoft.com/office/drawing/2014/main" id="{5A1EACEC-D3BA-440B-B162-960DEBF63F4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5476" name="Rectangle 3">
            <a:extLst>
              <a:ext uri="{FF2B5EF4-FFF2-40B4-BE49-F238E27FC236}">
                <a16:creationId xmlns:a16="http://schemas.microsoft.com/office/drawing/2014/main" id="{65FC041A-1CDA-4E0D-899C-36B41A2D1B7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6032507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7">
            <a:extLst>
              <a:ext uri="{FF2B5EF4-FFF2-40B4-BE49-F238E27FC236}">
                <a16:creationId xmlns:a16="http://schemas.microsoft.com/office/drawing/2014/main" id="{EB4A74A6-6BAE-48D5-887A-08ECE2B9DE2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2CF5737-26BD-43D3-AD5F-CA57BF00685E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71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07523" name="Rectangle 2">
            <a:extLst>
              <a:ext uri="{FF2B5EF4-FFF2-40B4-BE49-F238E27FC236}">
                <a16:creationId xmlns:a16="http://schemas.microsoft.com/office/drawing/2014/main" id="{1A2D4F9E-523D-4D83-9CCA-0A0A3EDC3C9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7524" name="Rectangle 3">
            <a:extLst>
              <a:ext uri="{FF2B5EF4-FFF2-40B4-BE49-F238E27FC236}">
                <a16:creationId xmlns:a16="http://schemas.microsoft.com/office/drawing/2014/main" id="{4C17232C-71C3-4C8F-94CC-B46F85BCC03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4676381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7">
            <a:extLst>
              <a:ext uri="{FF2B5EF4-FFF2-40B4-BE49-F238E27FC236}">
                <a16:creationId xmlns:a16="http://schemas.microsoft.com/office/drawing/2014/main" id="{9537D33B-516E-4E1D-8155-1BB8818AF63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5C4ADFA-7B9A-45C2-ACE0-D65735EC0894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72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09571" name="Rectangle 2">
            <a:extLst>
              <a:ext uri="{FF2B5EF4-FFF2-40B4-BE49-F238E27FC236}">
                <a16:creationId xmlns:a16="http://schemas.microsoft.com/office/drawing/2014/main" id="{DD97AD53-BD51-4766-B4CC-07042C973C9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9572" name="Rectangle 3">
            <a:extLst>
              <a:ext uri="{FF2B5EF4-FFF2-40B4-BE49-F238E27FC236}">
                <a16:creationId xmlns:a16="http://schemas.microsoft.com/office/drawing/2014/main" id="{1F53E999-D5D9-4EE0-BF00-9FF2703BFFB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3350263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7">
            <a:extLst>
              <a:ext uri="{FF2B5EF4-FFF2-40B4-BE49-F238E27FC236}">
                <a16:creationId xmlns:a16="http://schemas.microsoft.com/office/drawing/2014/main" id="{42110E80-B291-467E-B6C9-4151025D1D5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4694927-76E6-4EA2-BC0D-83CC70E039BB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73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11619" name="Rectangle 2">
            <a:extLst>
              <a:ext uri="{FF2B5EF4-FFF2-40B4-BE49-F238E27FC236}">
                <a16:creationId xmlns:a16="http://schemas.microsoft.com/office/drawing/2014/main" id="{263D960F-547C-4311-9DFB-F0B9B7184DE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1620" name="Rectangle 3">
            <a:extLst>
              <a:ext uri="{FF2B5EF4-FFF2-40B4-BE49-F238E27FC236}">
                <a16:creationId xmlns:a16="http://schemas.microsoft.com/office/drawing/2014/main" id="{B4D7C663-09D8-4E58-BD41-5E440BEEA80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476207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1913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913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27EDD166-DF5B-E640-90C2-FE28AE548D5C}" type="slidenum">
              <a:rPr lang="en-US" altLang="en-US"/>
              <a:pPr/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301089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1913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913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27EDD166-DF5B-E640-90C2-FE28AE548D5C}" type="slidenum">
              <a:rPr lang="en-US" altLang="en-US"/>
              <a:pPr/>
              <a:t>13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078467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1913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913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27EDD166-DF5B-E640-90C2-FE28AE548D5C}" type="slidenum">
              <a:rPr lang="en-US" altLang="en-US"/>
              <a:pPr/>
              <a:t>18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338097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271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733A54A-C6D5-44D3-B193-2B68843B2348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271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331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72241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1913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913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27EDD166-DF5B-E640-90C2-FE28AE548D5C}" type="slidenum">
              <a:rPr lang="en-US" altLang="en-US"/>
              <a:pPr/>
              <a:t>22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188453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1811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811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4A0B81F-8AE9-1943-AF53-E78D21B80C2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64542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hyperlink" Target="http://www.db-book.com/" TargetMode="External"/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hyperlink" Target="http://www.db-book.com/" TargetMode="External"/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hyperlink" Target="http://www.db-book.com/" TargetMode="External"/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hyperlink" Target="http://www.db-book.com/" TargetMode="External"/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590550"/>
            <a:ext cx="8839200" cy="40386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05F4A72-606B-984B-907B-5BEA9B53E5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570" y="1121"/>
            <a:ext cx="8666629" cy="443198"/>
          </a:xfrm>
          <a:prstGeom prst="rect">
            <a:avLst/>
          </a:prstGeom>
        </p:spPr>
        <p:txBody>
          <a:bodyPr wrap="square" anchor="t"/>
          <a:lstStyle>
            <a:lvl1pPr algn="l">
              <a:lnSpc>
                <a:spcPct val="90000"/>
              </a:lnSpc>
              <a:defRPr sz="3200" b="0">
                <a:solidFill>
                  <a:schemeClr val="bg1"/>
                </a:solidFill>
                <a:latin typeface="Museo For Dell" pitchFamily="2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268763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590550"/>
            <a:ext cx="8229600" cy="3394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00411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 userDrawn="1"/>
        </p:nvSpPr>
        <p:spPr>
          <a:xfrm>
            <a:off x="152400" y="895350"/>
            <a:ext cx="6934200" cy="457200"/>
          </a:xfrm>
          <a:prstGeom prst="rect">
            <a:avLst/>
          </a:prstGeom>
        </p:spPr>
        <p:txBody>
          <a:bodyPr/>
          <a:lstStyle>
            <a:lvl1pPr algn="ctr" defTabSz="457200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-128"/>
                <a:cs typeface="+mj-cs"/>
              </a:defRPr>
            </a:lvl1pPr>
            <a:lvl2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/>
            <a:r>
              <a:rPr lang="en-US" sz="2800" dirty="0">
                <a:solidFill>
                  <a:schemeClr val="bg1"/>
                </a:solidFill>
              </a:rPr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727594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80CC6A0C-5777-6141-8161-40A51E54DA25}" type="datetimeFigureOut">
              <a:rPr lang="en-US" altLang="en-US"/>
              <a:pPr/>
              <a:t>3/25/21</a:t>
            </a:fld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BB1B0572-E7E6-434E-BFB5-5CD3555E83A4}" type="slidenum">
              <a:rPr lang="en-US" altLang="en-US"/>
              <a:pPr/>
              <a:t>‹#›</a:t>
            </a:fld>
            <a:endParaRPr lang="en-US" altLang="en-US">
              <a:solidFill>
                <a:srgbClr val="88A4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62595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01FA5FD1-732F-9047-B0F4-603D0EAC5CB0}" type="datetimeFigureOut">
              <a:rPr lang="en-US" altLang="en-US"/>
              <a:pPr/>
              <a:t>3/25/21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3DBB9D51-EA15-824B-AFBA-C5CFF763538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032941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D56D54B9-89B7-A248-9210-3C9346164D0F}" type="datetimeFigureOut">
              <a:rPr lang="en-US" altLang="en-US"/>
              <a:pPr/>
              <a:t>3/25/21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B5559CE1-75A0-2043-A1BB-26E32B46DEB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787244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EBE5339B-726A-CF41-B4A0-6109F9D8F0EB}" type="datetimeFigureOut">
              <a:rPr lang="en-US" altLang="en-US"/>
              <a:pPr/>
              <a:t>3/25/21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D5ED28FB-5F5E-B441-A1E3-774C424C6E3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0171417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B6290DBB-0BCD-459F-8E4F-FA120878EA0D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6589094-62D5-4D43-96BD-D3CB3B0121D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431185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438150" y="2376835"/>
            <a:ext cx="5962650" cy="387798"/>
          </a:xfrm>
        </p:spPr>
        <p:txBody>
          <a:bodyPr anchor="b" anchorCtr="0"/>
          <a:lstStyle>
            <a:lvl1pPr algn="l">
              <a:lnSpc>
                <a:spcPct val="90000"/>
              </a:lnSpc>
              <a:defRPr sz="2800" b="0" i="0" smtClean="0">
                <a:solidFill>
                  <a:schemeClr val="accent1"/>
                </a:solidFill>
                <a:latin typeface="Museo For Dell" pitchFamily="2" charset="0"/>
                <a:ea typeface="Museo For Dell" pitchFamily="2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438711" y="3124044"/>
            <a:ext cx="5953125" cy="276999"/>
          </a:xfrm>
        </p:spPr>
        <p:txBody>
          <a:bodyPr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000" b="0" i="0" smtClean="0">
                <a:solidFill>
                  <a:schemeClr val="bg2"/>
                </a:solidFill>
                <a:latin typeface="Museo Sans For Dell" pitchFamily="2" charset="0"/>
                <a:ea typeface="Museo Sans For Dell" pitchFamily="2" charset="0"/>
              </a:defRPr>
            </a:lvl1pPr>
          </a:lstStyle>
          <a:p>
            <a:r>
              <a:rPr lang="en-US" dirty="0"/>
              <a:t>Click to edit subtitle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447675" y="1335881"/>
            <a:ext cx="8248650" cy="0"/>
          </a:xfrm>
          <a:prstGeom prst="line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47675" y="3807619"/>
            <a:ext cx="8248650" cy="0"/>
          </a:xfrm>
          <a:prstGeom prst="line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 bwMode="gray">
          <a:xfrm>
            <a:off x="3" y="4772026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rebuchet MS" pitchFamily="34" charset="0"/>
            </a:endParaRPr>
          </a:p>
        </p:txBody>
      </p:sp>
      <p:sp>
        <p:nvSpPr>
          <p:cNvPr id="14" name="Rectangle 13"/>
          <p:cNvSpPr/>
          <p:nvPr/>
        </p:nvSpPr>
        <p:spPr bwMode="hidden">
          <a:xfrm>
            <a:off x="3" y="4772026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rebuchet MS" pitchFamily="34" charset="0"/>
            </a:endParaRPr>
          </a:p>
        </p:txBody>
      </p:sp>
      <p:sp>
        <p:nvSpPr>
          <p:cNvPr id="19" name="Rectangle 18"/>
          <p:cNvSpPr/>
          <p:nvPr/>
        </p:nvSpPr>
        <p:spPr bwMode="hidden">
          <a:xfrm>
            <a:off x="3" y="4772026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rebuchet MS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7265540" y="1947733"/>
            <a:ext cx="1399035" cy="1399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284012"/>
      </p:ext>
    </p:extLst>
  </p:cSld>
  <p:clrMapOvr>
    <a:masterClrMapping/>
  </p:clrMapOvr>
  <p:transition spd="med">
    <p:wipe dir="r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25904" y="196172"/>
            <a:ext cx="8279946" cy="387798"/>
          </a:xfrm>
        </p:spPr>
        <p:txBody>
          <a:bodyPr wrap="square" anchor="t"/>
          <a:lstStyle>
            <a:lvl1pPr>
              <a:lnSpc>
                <a:spcPct val="90000"/>
              </a:lnSpc>
              <a:defRPr sz="2800" b="0">
                <a:solidFill>
                  <a:schemeClr val="accent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r>
              <a:rPr lang="en-US" dirty="0"/>
              <a:t>Click to edit master title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969264"/>
            <a:ext cx="8267140" cy="3545980"/>
          </a:xfrm>
        </p:spPr>
        <p:txBody>
          <a:bodyPr lIns="0" tIns="0" rIns="0" bIns="0">
            <a:normAutofit/>
          </a:bodyPr>
          <a:lstStyle>
            <a:lvl1pPr>
              <a:spcBef>
                <a:spcPts val="1200"/>
              </a:spcBef>
              <a:spcAft>
                <a:spcPts val="0"/>
              </a:spcAft>
              <a:defRPr sz="180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1pPr>
            <a:lvl2pPr>
              <a:spcBef>
                <a:spcPts val="300"/>
              </a:spcBef>
              <a:spcAft>
                <a:spcPts val="0"/>
              </a:spcAft>
              <a:buFont typeface="Museo Sans For Dell" pitchFamily="2" charset="0"/>
              <a:buChar char="–"/>
              <a:defRPr sz="160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2pPr>
            <a:lvl3pPr>
              <a:spcBef>
                <a:spcPts val="300"/>
              </a:spcBef>
              <a:spcAft>
                <a:spcPts val="0"/>
              </a:spcAft>
              <a:defRPr sz="140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defRPr sz="1200" baseline="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None/>
              <a:defRPr sz="11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cxnSp>
        <p:nvCxnSpPr>
          <p:cNvPr id="20" name="Straight Connector 19"/>
          <p:cNvCxnSpPr>
            <a:cxnSpLocks noChangeShapeType="1"/>
          </p:cNvCxnSpPr>
          <p:nvPr/>
        </p:nvCxnSpPr>
        <p:spPr bwMode="auto">
          <a:xfrm>
            <a:off x="436563" y="4629150"/>
            <a:ext cx="8262035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</p:spTree>
    <p:extLst>
      <p:ext uri="{BB962C8B-B14F-4D97-AF65-F5344CB8AC3E}">
        <p14:creationId xmlns:p14="http://schemas.microsoft.com/office/powerpoint/2010/main" val="2977709084"/>
      </p:ext>
    </p:extLst>
  </p:cSld>
  <p:clrMapOvr>
    <a:masterClrMapping/>
  </p:clrMapOvr>
  <p:transition spd="med">
    <p:wipe dir="r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+Sub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25904" y="196172"/>
            <a:ext cx="8279946" cy="332399"/>
          </a:xfrm>
        </p:spPr>
        <p:txBody>
          <a:bodyPr wrap="square" anchor="t"/>
          <a:lstStyle>
            <a:lvl1pPr>
              <a:lnSpc>
                <a:spcPct val="90000"/>
              </a:lnSpc>
              <a:defRPr sz="24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cxnSp>
        <p:nvCxnSpPr>
          <p:cNvPr id="20" name="Straight Connector 19"/>
          <p:cNvCxnSpPr>
            <a:cxnSpLocks noChangeShapeType="1"/>
          </p:cNvCxnSpPr>
          <p:nvPr/>
        </p:nvCxnSpPr>
        <p:spPr bwMode="auto">
          <a:xfrm>
            <a:off x="436563" y="4629150"/>
            <a:ext cx="8262035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  <p:sp>
        <p:nvSpPr>
          <p:cNvPr id="5" name="Content Placeholder 8"/>
          <p:cNvSpPr>
            <a:spLocks noGrp="1"/>
          </p:cNvSpPr>
          <p:nvPr>
            <p:ph sz="quarter" idx="10" hasCustomPrompt="1"/>
          </p:nvPr>
        </p:nvSpPr>
        <p:spPr>
          <a:xfrm>
            <a:off x="428625" y="580150"/>
            <a:ext cx="8286750" cy="276999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969264"/>
            <a:ext cx="8267140" cy="946413"/>
          </a:xfrm>
        </p:spPr>
        <p:txBody>
          <a:bodyPr lIns="0" tIns="0" rIns="0" bIns="0">
            <a:spAutoFit/>
          </a:bodyPr>
          <a:lstStyle>
            <a:lvl1pPr>
              <a:spcBef>
                <a:spcPts val="1200"/>
              </a:spcBef>
              <a:spcAft>
                <a:spcPts val="0"/>
              </a:spcAft>
              <a:defRPr sz="1800">
                <a:solidFill>
                  <a:schemeClr val="tx1"/>
                </a:solidFill>
                <a:latin typeface="Museo Sans For Dell" pitchFamily="2" charset="0"/>
              </a:defRPr>
            </a:lvl1pPr>
            <a:lvl2pPr>
              <a:spcBef>
                <a:spcPts val="300"/>
              </a:spcBef>
              <a:spcAft>
                <a:spcPts val="0"/>
              </a:spcAft>
              <a:buFont typeface="Museo Sans For Dell" pitchFamily="2" charset="0"/>
              <a:buChar char="–"/>
              <a:defRPr sz="1600">
                <a:solidFill>
                  <a:schemeClr val="tx1"/>
                </a:solidFill>
                <a:latin typeface="Museo Sans For Dell" pitchFamily="2" charset="0"/>
              </a:defRPr>
            </a:lvl2pPr>
            <a:lvl3pPr>
              <a:spcBef>
                <a:spcPts val="300"/>
              </a:spcBef>
              <a:spcAft>
                <a:spcPts val="0"/>
              </a:spcAft>
              <a:defRPr sz="1400">
                <a:solidFill>
                  <a:schemeClr val="tx1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defRPr sz="12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None/>
              <a:defRPr sz="11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873504528"/>
      </p:ext>
    </p:extLst>
  </p:cSld>
  <p:clrMapOvr>
    <a:masterClrMapping/>
  </p:clrMapOvr>
  <p:transition spd="med"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 userDrawn="1"/>
        </p:nvSpPr>
        <p:spPr>
          <a:xfrm>
            <a:off x="152400" y="895350"/>
            <a:ext cx="6934200" cy="457200"/>
          </a:xfrm>
          <a:prstGeom prst="rect">
            <a:avLst/>
          </a:prstGeom>
        </p:spPr>
        <p:txBody>
          <a:bodyPr/>
          <a:lstStyle>
            <a:lvl1pPr algn="ctr" defTabSz="457200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-128"/>
                <a:cs typeface="+mj-cs"/>
              </a:defRPr>
            </a:lvl1pPr>
            <a:lvl2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/>
            <a:r>
              <a:rPr lang="en-US" sz="2800" dirty="0">
                <a:solidFill>
                  <a:schemeClr val="bg1"/>
                </a:solidFill>
              </a:rPr>
              <a:t>Click to edit Master title style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FB43658-48CD-764C-86BF-302575415E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570" y="1121"/>
            <a:ext cx="8666629" cy="443198"/>
          </a:xfrm>
          <a:prstGeom prst="rect">
            <a:avLst/>
          </a:prstGeom>
        </p:spPr>
        <p:txBody>
          <a:bodyPr wrap="square" anchor="t"/>
          <a:lstStyle>
            <a:lvl1pPr algn="l">
              <a:lnSpc>
                <a:spcPct val="90000"/>
              </a:lnSpc>
              <a:defRPr sz="3200" b="0">
                <a:solidFill>
                  <a:schemeClr val="bg1"/>
                </a:solidFill>
                <a:latin typeface="Museo For Dell" pitchFamily="2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F6F2A81-D24A-A44F-8915-B9DC7FC2AE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552450"/>
            <a:ext cx="4191000" cy="4038600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D255CA6-4B6D-7842-85B8-A423C0C60A30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606103" y="552450"/>
            <a:ext cx="4191000" cy="4038600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6926432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+Sub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8"/>
          <p:cNvSpPr>
            <a:spLocks noGrp="1"/>
          </p:cNvSpPr>
          <p:nvPr>
            <p:ph sz="quarter" idx="10" hasCustomPrompt="1"/>
          </p:nvPr>
        </p:nvSpPr>
        <p:spPr>
          <a:xfrm>
            <a:off x="428625" y="894475"/>
            <a:ext cx="8286750" cy="276999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25904" y="196172"/>
            <a:ext cx="8279946" cy="664797"/>
          </a:xfrm>
        </p:spPr>
        <p:txBody>
          <a:bodyPr wrap="square" anchor="t"/>
          <a:lstStyle>
            <a:lvl1pPr>
              <a:lnSpc>
                <a:spcPct val="90000"/>
              </a:lnSpc>
              <a:defRPr sz="24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 dirty="0"/>
              <a:t>Click to edit master title </a:t>
            </a:r>
            <a:br>
              <a:rPr lang="en-US" dirty="0"/>
            </a:br>
            <a:r>
              <a:rPr lang="en-US" dirty="0"/>
              <a:t>Click to edit master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1276350"/>
            <a:ext cx="8267140" cy="946413"/>
          </a:xfrm>
        </p:spPr>
        <p:txBody>
          <a:bodyPr wrap="square" lIns="0" tIns="0" rIns="0" bIns="0">
            <a:spAutoFit/>
          </a:bodyPr>
          <a:lstStyle>
            <a:lvl1pPr>
              <a:spcBef>
                <a:spcPts val="1200"/>
              </a:spcBef>
              <a:spcAft>
                <a:spcPts val="0"/>
              </a:spcAft>
              <a:defRPr sz="1800">
                <a:solidFill>
                  <a:schemeClr val="tx1"/>
                </a:solidFill>
                <a:latin typeface="Museo Sans For Dell" pitchFamily="2" charset="0"/>
              </a:defRPr>
            </a:lvl1pPr>
            <a:lvl2pPr>
              <a:spcBef>
                <a:spcPts val="300"/>
              </a:spcBef>
              <a:spcAft>
                <a:spcPts val="0"/>
              </a:spcAft>
              <a:buFont typeface="Museo Sans For Dell" pitchFamily="2" charset="0"/>
              <a:buChar char="–"/>
              <a:defRPr sz="1600">
                <a:solidFill>
                  <a:schemeClr val="tx1"/>
                </a:solidFill>
                <a:latin typeface="Museo Sans For Dell" pitchFamily="2" charset="0"/>
              </a:defRPr>
            </a:lvl2pPr>
            <a:lvl3pPr>
              <a:spcBef>
                <a:spcPts val="300"/>
              </a:spcBef>
              <a:spcAft>
                <a:spcPts val="0"/>
              </a:spcAft>
              <a:defRPr sz="1400">
                <a:solidFill>
                  <a:schemeClr val="tx1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defRPr sz="12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None/>
              <a:defRPr sz="11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cxnSp>
        <p:nvCxnSpPr>
          <p:cNvPr id="20" name="Straight Connector 19"/>
          <p:cNvCxnSpPr>
            <a:cxnSpLocks noChangeShapeType="1"/>
          </p:cNvCxnSpPr>
          <p:nvPr/>
        </p:nvCxnSpPr>
        <p:spPr bwMode="auto">
          <a:xfrm>
            <a:off x="436563" y="4629150"/>
            <a:ext cx="8262035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</p:spTree>
    <p:extLst>
      <p:ext uri="{BB962C8B-B14F-4D97-AF65-F5344CB8AC3E}">
        <p14:creationId xmlns:p14="http://schemas.microsoft.com/office/powerpoint/2010/main" val="2127509955"/>
      </p:ext>
    </p:extLst>
  </p:cSld>
  <p:clrMapOvr>
    <a:masterClrMapping/>
  </p:clrMapOvr>
  <p:transition spd="med">
    <p:wipe dir="r"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>
            <a:spLocks noGrp="1"/>
          </p:cNvSpPr>
          <p:nvPr>
            <p:ph sz="half" idx="10" hasCustomPrompt="1"/>
          </p:nvPr>
        </p:nvSpPr>
        <p:spPr>
          <a:xfrm>
            <a:off x="4772025" y="969264"/>
            <a:ext cx="3922278" cy="741742"/>
          </a:xfrm>
        </p:spPr>
        <p:txBody>
          <a:bodyPr wrap="square" lIns="0" tIns="0" rIns="0" bIns="0">
            <a:spAutoFit/>
          </a:bodyPr>
          <a:lstStyle>
            <a:lvl1pPr>
              <a:spcBef>
                <a:spcPts val="1200"/>
              </a:spcBef>
              <a:defRPr sz="1800" b="0">
                <a:solidFill>
                  <a:schemeClr val="tx1"/>
                </a:solidFill>
                <a:latin typeface="Museo Sans For Dell" pitchFamily="2" charset="0"/>
              </a:defRPr>
            </a:lvl1pPr>
            <a:lvl2pPr marL="574675" indent="-231775">
              <a:spcBef>
                <a:spcPts val="300"/>
              </a:spcBef>
              <a:defRPr sz="1600" b="0">
                <a:solidFill>
                  <a:schemeClr val="tx1"/>
                </a:solidFill>
                <a:latin typeface="Museo Sans For Dell" pitchFamily="2" charset="0"/>
              </a:defRPr>
            </a:lvl2pPr>
            <a:lvl3pPr>
              <a:spcBef>
                <a:spcPts val="300"/>
              </a:spcBef>
              <a:defRPr sz="1400" b="0">
                <a:solidFill>
                  <a:schemeClr val="tx1"/>
                </a:solidFill>
                <a:latin typeface="Museo Sans For Dell" pitchFamily="2" charset="0"/>
              </a:defRPr>
            </a:lvl3pPr>
            <a:lvl4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half" idx="11" hasCustomPrompt="1"/>
          </p:nvPr>
        </p:nvSpPr>
        <p:spPr>
          <a:xfrm>
            <a:off x="457200" y="969264"/>
            <a:ext cx="3938136" cy="741742"/>
          </a:xfrm>
        </p:spPr>
        <p:txBody>
          <a:bodyPr wrap="square" lIns="0" tIns="0" rIns="0" bIns="0">
            <a:spAutoFit/>
          </a:bodyPr>
          <a:lstStyle>
            <a:lvl1pPr>
              <a:spcBef>
                <a:spcPts val="1200"/>
              </a:spcBef>
              <a:defRPr sz="1800" b="0">
                <a:solidFill>
                  <a:schemeClr val="tx1"/>
                </a:solidFill>
                <a:latin typeface="Museo Sans For Dell" pitchFamily="2" charset="0"/>
              </a:defRPr>
            </a:lvl1pPr>
            <a:lvl2pPr marL="574675" indent="-231775">
              <a:spcBef>
                <a:spcPts val="300"/>
              </a:spcBef>
              <a:defRPr sz="1600" b="0">
                <a:solidFill>
                  <a:schemeClr val="tx1"/>
                </a:solidFill>
                <a:latin typeface="Museo Sans For Dell" pitchFamily="2" charset="0"/>
              </a:defRPr>
            </a:lvl2pPr>
            <a:lvl3pPr>
              <a:spcBef>
                <a:spcPts val="300"/>
              </a:spcBef>
              <a:defRPr sz="1400" b="0">
                <a:solidFill>
                  <a:schemeClr val="tx1"/>
                </a:solidFill>
                <a:latin typeface="Museo Sans For Dell" pitchFamily="2" charset="0"/>
              </a:defRPr>
            </a:lvl3pPr>
            <a:lvl4pPr>
              <a:buNone/>
              <a:defRPr sz="18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425904" y="196172"/>
            <a:ext cx="8279946" cy="332399"/>
          </a:xfrm>
        </p:spPr>
        <p:txBody>
          <a:bodyPr wrap="square" anchor="t"/>
          <a:lstStyle>
            <a:lvl1pPr>
              <a:lnSpc>
                <a:spcPct val="90000"/>
              </a:lnSpc>
              <a:defRPr sz="24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cxnSp>
        <p:nvCxnSpPr>
          <p:cNvPr id="11" name="Straight Connector 10"/>
          <p:cNvCxnSpPr>
            <a:cxnSpLocks noChangeShapeType="1"/>
          </p:cNvCxnSpPr>
          <p:nvPr userDrawn="1"/>
        </p:nvCxnSpPr>
        <p:spPr bwMode="auto">
          <a:xfrm>
            <a:off x="436563" y="4629150"/>
            <a:ext cx="8262035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</p:spTree>
    <p:extLst>
      <p:ext uri="{BB962C8B-B14F-4D97-AF65-F5344CB8AC3E}">
        <p14:creationId xmlns:p14="http://schemas.microsoft.com/office/powerpoint/2010/main" val="120824630"/>
      </p:ext>
    </p:extLst>
  </p:cSld>
  <p:clrMapOvr>
    <a:masterClrMapping/>
  </p:clrMapOvr>
  <p:transition spd="med">
    <p:wipe dir="r"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425904" y="196172"/>
            <a:ext cx="8239126" cy="443198"/>
          </a:xfrm>
        </p:spPr>
        <p:txBody>
          <a:bodyPr wrap="square" anchor="t"/>
          <a:lstStyle>
            <a:lvl1pPr>
              <a:lnSpc>
                <a:spcPct val="90000"/>
              </a:lnSpc>
              <a:defRPr sz="32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cxnSp>
        <p:nvCxnSpPr>
          <p:cNvPr id="8" name="Straight Connector 7"/>
          <p:cNvCxnSpPr>
            <a:cxnSpLocks noChangeShapeType="1"/>
          </p:cNvCxnSpPr>
          <p:nvPr userDrawn="1"/>
        </p:nvCxnSpPr>
        <p:spPr bwMode="auto">
          <a:xfrm>
            <a:off x="436563" y="4629150"/>
            <a:ext cx="8262035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</p:spTree>
    <p:extLst>
      <p:ext uri="{BB962C8B-B14F-4D97-AF65-F5344CB8AC3E}">
        <p14:creationId xmlns:p14="http://schemas.microsoft.com/office/powerpoint/2010/main" val="1870431912"/>
      </p:ext>
    </p:extLst>
  </p:cSld>
  <p:clrMapOvr>
    <a:masterClrMapping/>
  </p:clrMapOvr>
  <p:transition spd="med">
    <p:wipe dir="r"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N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425904" y="196172"/>
            <a:ext cx="8239126" cy="387798"/>
          </a:xfrm>
        </p:spPr>
        <p:txBody>
          <a:bodyPr wrap="square" anchor="t"/>
          <a:lstStyle>
            <a:lvl1pPr>
              <a:lnSpc>
                <a:spcPct val="90000"/>
              </a:lnSpc>
              <a:defRPr sz="2800" b="0">
                <a:solidFill>
                  <a:schemeClr val="accent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3849424715"/>
      </p:ext>
    </p:extLst>
  </p:cSld>
  <p:clrMapOvr>
    <a:masterClrMapping/>
  </p:clrMapOvr>
  <p:transition spd="med">
    <p:wipe dir="r"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>
            <a:cxnSpLocks noChangeShapeType="1"/>
          </p:cNvCxnSpPr>
          <p:nvPr userDrawn="1"/>
        </p:nvCxnSpPr>
        <p:spPr bwMode="auto">
          <a:xfrm>
            <a:off x="436563" y="4629150"/>
            <a:ext cx="8262035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</p:spTree>
    <p:extLst>
      <p:ext uri="{BB962C8B-B14F-4D97-AF65-F5344CB8AC3E}">
        <p14:creationId xmlns:p14="http://schemas.microsoft.com/office/powerpoint/2010/main" val="664799823"/>
      </p:ext>
    </p:extLst>
  </p:cSld>
  <p:clrMapOvr>
    <a:masterClrMapping/>
  </p:clrMapOvr>
  <p:transition spd="med">
    <p:wipe dir="r"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9162494"/>
      </p:ext>
    </p:extLst>
  </p:cSld>
  <p:clrMapOvr>
    <a:masterClrMapping/>
  </p:clrMapOvr>
  <p:transition spd="med">
    <p:wipe dir="r"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342900"/>
            <a:ext cx="2743200" cy="2743200"/>
          </a:xfrm>
          <a:prstGeom prst="roundRect">
            <a:avLst>
              <a:gd name="adj" fmla="val 275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28600" tIns="228600" rIns="228600" bIns="228600" anchor="t" anchorCtr="0">
            <a:normAutofit/>
          </a:bodyPr>
          <a:lstStyle>
            <a:lvl1pPr>
              <a:defRPr sz="28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4627175"/>
      </p:ext>
    </p:extLst>
  </p:cSld>
  <p:clrMapOvr>
    <a:masterClrMapping/>
  </p:clrMapOvr>
  <p:transition spd="med">
    <p:wipe dir="r"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Ber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342900"/>
            <a:ext cx="2743200" cy="2743200"/>
          </a:xfrm>
          <a:prstGeom prst="roundRect">
            <a:avLst>
              <a:gd name="adj" fmla="val 2752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28600" tIns="228600" rIns="228600" bIns="228600" anchor="t" anchorCtr="0">
            <a:normAutofit/>
          </a:bodyPr>
          <a:lstStyle>
            <a:lvl1pPr>
              <a:defRPr sz="28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7952538"/>
      </p:ext>
    </p:extLst>
  </p:cSld>
  <p:clrMapOvr>
    <a:masterClrMapping/>
  </p:clrMapOvr>
  <p:transition spd="med">
    <p:wipe dir="r"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342900"/>
            <a:ext cx="2743200" cy="2743200"/>
          </a:xfrm>
          <a:prstGeom prst="roundRect">
            <a:avLst>
              <a:gd name="adj" fmla="val 2752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28600" tIns="228600" rIns="228600" bIns="228600" anchor="t" anchorCtr="0">
            <a:normAutofit/>
          </a:bodyPr>
          <a:lstStyle>
            <a:lvl1pPr>
              <a:defRPr sz="28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9463211"/>
      </p:ext>
    </p:extLst>
  </p:cSld>
  <p:clrMapOvr>
    <a:masterClrMapping/>
  </p:clrMapOvr>
  <p:transition spd="med">
    <p:wipe dir="r"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342900"/>
            <a:ext cx="2743200" cy="2743200"/>
          </a:xfrm>
          <a:prstGeom prst="roundRect">
            <a:avLst>
              <a:gd name="adj" fmla="val 275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28600" tIns="228600" rIns="228600" bIns="228600" anchor="t" anchorCtr="0">
            <a:normAutofit/>
          </a:bodyPr>
          <a:lstStyle>
            <a:lvl1pPr>
              <a:defRPr sz="28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1599965"/>
      </p:ext>
    </p:extLst>
  </p:cSld>
  <p:clrMapOvr>
    <a:masterClrMapping/>
  </p:clrMapOvr>
  <p:transition spd="med"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3574420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457200" y="342900"/>
            <a:ext cx="2743200" cy="2743200"/>
          </a:xfrm>
          <a:prstGeom prst="roundRect">
            <a:avLst>
              <a:gd name="adj" fmla="val 2752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28600" tIns="228600" rIns="228600" bIns="228600" anchor="t">
            <a:normAutofit/>
          </a:bodyPr>
          <a:lstStyle>
            <a:lvl1pPr>
              <a:defRPr sz="28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7472159"/>
      </p:ext>
    </p:extLst>
  </p:cSld>
  <p:clrMapOvr>
    <a:masterClrMapping/>
  </p:clrMapOvr>
  <p:transition spd="med">
    <p:wipe dir="r"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 Same Side Corner Rectangle 1"/>
          <p:cNvSpPr/>
          <p:nvPr userDrawn="1"/>
        </p:nvSpPr>
        <p:spPr>
          <a:xfrm rot="5400000">
            <a:off x="-1314926" y="2247105"/>
            <a:ext cx="3544570" cy="929957"/>
          </a:xfrm>
          <a:prstGeom prst="round2SameRect">
            <a:avLst>
              <a:gd name="adj1" fmla="val 13993"/>
              <a:gd name="adj2" fmla="val 0"/>
            </a:avLst>
          </a:prstGeom>
          <a:solidFill>
            <a:schemeClr val="accent1"/>
          </a:solidFill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>
              <a:solidFill>
                <a:srgbClr val="FFFFFF"/>
              </a:solidFill>
              <a:latin typeface="Museo Sans For Dell"/>
            </a:endParaRPr>
          </a:p>
        </p:txBody>
      </p:sp>
      <p:sp>
        <p:nvSpPr>
          <p:cNvPr id="11" name="Round Same Side Corner Rectangle 10"/>
          <p:cNvSpPr/>
          <p:nvPr userDrawn="1"/>
        </p:nvSpPr>
        <p:spPr>
          <a:xfrm rot="16200000">
            <a:off x="3447415" y="-1212215"/>
            <a:ext cx="3544570" cy="7848600"/>
          </a:xfrm>
          <a:prstGeom prst="round2SameRect">
            <a:avLst>
              <a:gd name="adj1" fmla="val 4108"/>
              <a:gd name="adj2" fmla="val 0"/>
            </a:avLst>
          </a:prstGeom>
          <a:solidFill>
            <a:schemeClr val="accent1"/>
          </a:solidFill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>
              <a:solidFill>
                <a:srgbClr val="FFFFFF"/>
              </a:solidFill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829754" y="1797685"/>
            <a:ext cx="5508625" cy="1218795"/>
          </a:xfrm>
        </p:spPr>
        <p:txBody>
          <a:bodyPr/>
          <a:lstStyle>
            <a:lvl1pPr marL="0" indent="0">
              <a:buNone/>
              <a:defRPr sz="4400">
                <a:solidFill>
                  <a:schemeClr val="tx2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1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1829754" y="3039745"/>
            <a:ext cx="5508625" cy="276999"/>
          </a:xfrm>
        </p:spPr>
        <p:txBody>
          <a:bodyPr/>
          <a:lstStyle>
            <a:lvl1pPr marL="0" indent="0">
              <a:buNone/>
              <a:defRPr sz="2000">
                <a:solidFill>
                  <a:schemeClr val="tx2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1829754" y="4153784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900" dirty="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rPr>
              <a:t>© Donald</a:t>
            </a:r>
            <a:r>
              <a:rPr lang="en-US" sz="900" baseline="0" dirty="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rPr>
              <a:t> F. Ferguson, 2017. All rights reserved.</a:t>
            </a:r>
            <a:endParaRPr lang="en-US" sz="900" dirty="0">
              <a:solidFill>
                <a:schemeClr val="tx2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2682431"/>
      </p:ext>
    </p:extLst>
  </p:cSld>
  <p:clrMapOvr>
    <a:masterClrMapping/>
  </p:clrMapOvr>
  <p:transition spd="med">
    <p:wipe dir="r"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>
            <a:cxnSpLocks noChangeShapeType="1"/>
          </p:cNvCxnSpPr>
          <p:nvPr/>
        </p:nvCxnSpPr>
        <p:spPr bwMode="auto">
          <a:xfrm>
            <a:off x="457208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  <p:cxnSp>
        <p:nvCxnSpPr>
          <p:cNvPr id="3" name="Straight Connector 2"/>
          <p:cNvCxnSpPr>
            <a:cxnSpLocks noChangeShapeType="1"/>
          </p:cNvCxnSpPr>
          <p:nvPr userDrawn="1"/>
        </p:nvCxnSpPr>
        <p:spPr bwMode="auto">
          <a:xfrm>
            <a:off x="457208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</p:spTree>
    <p:extLst>
      <p:ext uri="{BB962C8B-B14F-4D97-AF65-F5344CB8AC3E}">
        <p14:creationId xmlns:p14="http://schemas.microsoft.com/office/powerpoint/2010/main" val="591884584"/>
      </p:ext>
    </p:extLst>
  </p:cSld>
  <p:clrMapOvr>
    <a:masterClrMapping/>
  </p:clrMapOvr>
  <p:transition spd="med">
    <p:wipe dir="r"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590550"/>
            <a:ext cx="8229600" cy="3394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0444173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 userDrawn="1"/>
        </p:nvSpPr>
        <p:spPr>
          <a:xfrm>
            <a:off x="152400" y="895350"/>
            <a:ext cx="6934200" cy="457200"/>
          </a:xfrm>
          <a:prstGeom prst="rect">
            <a:avLst/>
          </a:prstGeom>
        </p:spPr>
        <p:txBody>
          <a:bodyPr/>
          <a:lstStyle>
            <a:lvl1pPr algn="ctr" defTabSz="457200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-128"/>
                <a:cs typeface="+mj-cs"/>
              </a:defRPr>
            </a:lvl1pPr>
            <a:lvl2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/>
            <a:r>
              <a:rPr lang="en-US" sz="2800" dirty="0">
                <a:solidFill>
                  <a:schemeClr val="bg1"/>
                </a:solidFill>
              </a:rPr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0552992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80CC6A0C-5777-6141-8161-40A51E54DA25}" type="datetimeFigureOut">
              <a:rPr lang="en-US" altLang="en-US"/>
              <a:pPr/>
              <a:t>3/25/21</a:t>
            </a:fld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BB1B0572-E7E6-434E-BFB5-5CD3555E83A4}" type="slidenum">
              <a:rPr lang="en-US" altLang="en-US"/>
              <a:pPr/>
              <a:t>‹#›</a:t>
            </a:fld>
            <a:endParaRPr lang="en-US" altLang="en-US">
              <a:solidFill>
                <a:srgbClr val="88A4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270174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01FA5FD1-732F-9047-B0F4-603D0EAC5CB0}" type="datetimeFigureOut">
              <a:rPr lang="en-US" altLang="en-US"/>
              <a:pPr/>
              <a:t>3/25/21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3DBB9D51-EA15-824B-AFBA-C5CFF763538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138169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D56D54B9-89B7-A248-9210-3C9346164D0F}" type="datetimeFigureOut">
              <a:rPr lang="en-US" altLang="en-US"/>
              <a:pPr/>
              <a:t>3/25/21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B5559CE1-75A0-2043-A1BB-26E32B46DEB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9352593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EBE5339B-726A-CF41-B4A0-6109F9D8F0EB}" type="datetimeFigureOut">
              <a:rPr lang="en-US" altLang="en-US"/>
              <a:pPr/>
              <a:t>3/25/21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D5ED28FB-5F5E-B441-A1E3-774C424C6E3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053962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8600" y="57150"/>
            <a:ext cx="8279946" cy="387798"/>
          </a:xfrm>
          <a:prstGeom prst="rect">
            <a:avLst/>
          </a:prstGeom>
        </p:spPr>
        <p:txBody>
          <a:bodyPr wrap="square" anchor="t"/>
          <a:lstStyle>
            <a:lvl1pPr algn="l">
              <a:lnSpc>
                <a:spcPct val="90000"/>
              </a:lnSpc>
              <a:defRPr sz="2800" b="0">
                <a:solidFill>
                  <a:schemeClr val="bg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r>
              <a:rPr lang="en-US" dirty="0"/>
              <a:t>Click to edit master title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228600" y="819150"/>
            <a:ext cx="8495740" cy="369609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spcBef>
                <a:spcPts val="1200"/>
              </a:spcBef>
              <a:spcAft>
                <a:spcPts val="0"/>
              </a:spcAft>
              <a:defRPr sz="180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1pPr>
            <a:lvl2pPr>
              <a:spcBef>
                <a:spcPts val="300"/>
              </a:spcBef>
              <a:spcAft>
                <a:spcPts val="0"/>
              </a:spcAft>
              <a:buFont typeface="Museo Sans For Dell" pitchFamily="2" charset="0"/>
              <a:buChar char="–"/>
              <a:defRPr sz="160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2pPr>
            <a:lvl3pPr>
              <a:spcBef>
                <a:spcPts val="300"/>
              </a:spcBef>
              <a:spcAft>
                <a:spcPts val="0"/>
              </a:spcAft>
              <a:defRPr sz="140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defRPr sz="1200" baseline="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None/>
              <a:defRPr sz="11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cxnSp>
        <p:nvCxnSpPr>
          <p:cNvPr id="20" name="Straight Connector 19"/>
          <p:cNvCxnSpPr>
            <a:cxnSpLocks noChangeShapeType="1"/>
          </p:cNvCxnSpPr>
          <p:nvPr/>
        </p:nvCxnSpPr>
        <p:spPr bwMode="auto">
          <a:xfrm>
            <a:off x="436563" y="4629150"/>
            <a:ext cx="8262035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</p:spTree>
    <p:extLst>
      <p:ext uri="{BB962C8B-B14F-4D97-AF65-F5344CB8AC3E}">
        <p14:creationId xmlns:p14="http://schemas.microsoft.com/office/powerpoint/2010/main" val="4157157392"/>
      </p:ext>
    </p:extLst>
  </p:cSld>
  <p:clrMapOvr>
    <a:masterClrMapping/>
  </p:clrMapOvr>
  <p:transition spd="med"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80CC6A0C-5777-6141-8161-40A51E54DA25}" type="datetimeFigureOut">
              <a:rPr lang="en-US" altLang="en-US"/>
              <a:pPr/>
              <a:t>3/25/21</a:t>
            </a:fld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BB1B0572-E7E6-434E-BFB5-5CD3555E83A4}" type="slidenum">
              <a:rPr lang="en-US" altLang="en-US"/>
              <a:pPr/>
              <a:t>‹#›</a:t>
            </a:fld>
            <a:endParaRPr lang="en-US" altLang="en-US">
              <a:solidFill>
                <a:srgbClr val="88A4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825194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7">
            <a:extLst>
              <a:ext uri="{FF2B5EF4-FFF2-40B4-BE49-F238E27FC236}">
                <a16:creationId xmlns:a16="http://schemas.microsoft.com/office/drawing/2014/main" id="{6AB433D2-BE84-467A-82DB-DBFCF9F936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05581" y="4294585"/>
            <a:ext cx="2832827" cy="623248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200" b="1" dirty="0">
                <a:solidFill>
                  <a:srgbClr val="002060"/>
                </a:solidFill>
              </a:rPr>
              <a:t>Database System Concepts, 7</a:t>
            </a:r>
            <a:r>
              <a:rPr lang="en-US" altLang="en-US" sz="1200" b="1" baseline="30000" dirty="0">
                <a:solidFill>
                  <a:srgbClr val="002060"/>
                </a:solidFill>
              </a:rPr>
              <a:t>th</a:t>
            </a:r>
            <a:r>
              <a:rPr lang="en-US" altLang="en-US" sz="1200" b="1" dirty="0">
                <a:solidFill>
                  <a:srgbClr val="002060"/>
                </a:solidFill>
              </a:rPr>
              <a:t> Ed</a:t>
            </a:r>
            <a:r>
              <a:rPr lang="en-US" altLang="en-US" sz="1200" dirty="0">
                <a:solidFill>
                  <a:srgbClr val="002060"/>
                </a:solidFill>
              </a:rPr>
              <a:t>.</a:t>
            </a:r>
          </a:p>
          <a:p>
            <a:pPr algn="ctr">
              <a:spcBef>
                <a:spcPct val="50000"/>
              </a:spcBef>
              <a:defRPr/>
            </a:pPr>
            <a:r>
              <a:rPr lang="en-US" altLang="en-US" sz="900" b="1" dirty="0">
                <a:solidFill>
                  <a:srgbClr val="002060"/>
                </a:solidFill>
              </a:rPr>
              <a:t>©Silberschatz, Korth and Sudarshan</a:t>
            </a:r>
            <a:br>
              <a:rPr lang="en-US" altLang="en-US" sz="900" b="1" dirty="0">
                <a:solidFill>
                  <a:srgbClr val="002060"/>
                </a:solidFill>
              </a:rPr>
            </a:br>
            <a:r>
              <a:rPr lang="en-US" altLang="en-US" sz="900" b="1" dirty="0">
                <a:solidFill>
                  <a:srgbClr val="002060"/>
                </a:solidFill>
              </a:rPr>
              <a:t>See </a:t>
            </a:r>
            <a:r>
              <a:rPr lang="en-US" altLang="en-US" sz="900" b="1" dirty="0">
                <a:solidFill>
                  <a:srgbClr val="002060"/>
                </a:solidFill>
                <a:hlinkClick r:id="rId2"/>
              </a:rPr>
              <a:t>www.db-book.com</a:t>
            </a:r>
            <a:r>
              <a:rPr lang="en-US" altLang="en-US" sz="900" b="1" dirty="0">
                <a:solidFill>
                  <a:srgbClr val="002060"/>
                </a:solidFill>
              </a:rPr>
              <a:t> for conditions on re-use </a:t>
            </a:r>
          </a:p>
        </p:txBody>
      </p:sp>
      <p:sp>
        <p:nvSpPr>
          <p:cNvPr id="4874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714500"/>
            <a:ext cx="7772400" cy="857250"/>
          </a:xfrm>
        </p:spPr>
        <p:txBody>
          <a:bodyPr/>
          <a:lstStyle>
            <a:lvl1pPr>
              <a:defRPr sz="2100">
                <a:solidFill>
                  <a:srgbClr val="00206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E5B7FE48-B4A0-4404-A94E-2D4837BDADF1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xfrm>
            <a:off x="6596063" y="4663679"/>
            <a:ext cx="1905000" cy="342900"/>
          </a:xfrm>
        </p:spPr>
        <p:txBody>
          <a:bodyPr/>
          <a:lstStyle>
            <a:lvl1pPr>
              <a:defRPr smtClean="0">
                <a:solidFill>
                  <a:srgbClr val="578963"/>
                </a:solidFill>
              </a:defRPr>
            </a:lvl1pPr>
          </a:lstStyle>
          <a:p>
            <a:pPr>
              <a:defRPr/>
            </a:pPr>
            <a:fld id="{441F42D0-7627-45E8-BCAB-6293FCFFA666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  <p:pic>
        <p:nvPicPr>
          <p:cNvPr id="9" name="Picture 8" descr="Cover-6Ed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" y="9252"/>
            <a:ext cx="1331269" cy="127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 descr="Cover-6Ed">
            <a:extLst>
              <a:ext uri="{FF2B5EF4-FFF2-40B4-BE49-F238E27FC236}">
                <a16:creationId xmlns:a16="http://schemas.microsoft.com/office/drawing/2014/main" id="{77026798-0827-482F-848C-054321BDF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4" y="0"/>
            <a:ext cx="1331912" cy="127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 descr="Cover-6Ed">
            <a:extLst>
              <a:ext uri="{FF2B5EF4-FFF2-40B4-BE49-F238E27FC236}">
                <a16:creationId xmlns:a16="http://schemas.microsoft.com/office/drawing/2014/main" id="{5B23C462-273B-47CE-B464-FA0DEA18F60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/>
          <a:stretch>
            <a:fillRect/>
          </a:stretch>
        </p:blipFill>
        <p:spPr bwMode="auto">
          <a:xfrm>
            <a:off x="1" y="9252"/>
            <a:ext cx="1331269" cy="127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1065483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1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1273" y="826873"/>
            <a:ext cx="8014277" cy="4025979"/>
          </a:xfrm>
        </p:spPr>
        <p:txBody>
          <a:bodyPr/>
          <a:lstStyle>
            <a:lvl1pPr marL="257175" indent="-257175">
              <a:buSzPct val="110000"/>
              <a:buFont typeface="Wingdings" panose="05000000000000000000" pitchFamily="2" charset="2"/>
              <a:buChar char="§"/>
              <a:defRPr sz="1275"/>
            </a:lvl1pPr>
            <a:lvl2pPr marL="557213" indent="-214313">
              <a:buSzPct val="110000"/>
              <a:buFont typeface="Arial" panose="020B0604020202020204" pitchFamily="34" charset="0"/>
              <a:buChar char="•"/>
              <a:defRPr sz="1275"/>
            </a:lvl2pPr>
            <a:lvl3pPr marL="814388" indent="-171450">
              <a:buSzPct val="100000"/>
              <a:buFont typeface="Wingdings" panose="05000000000000000000" pitchFamily="2" charset="2"/>
              <a:buChar char="§"/>
              <a:defRPr sz="1275"/>
            </a:lvl3pPr>
            <a:lvl4pPr marL="1071563" indent="-171450">
              <a:buFont typeface="Arial" panose="020B0604020202020204" pitchFamily="34" charset="0"/>
              <a:buChar char="•"/>
              <a:defRPr sz="1275"/>
            </a:lvl4pPr>
            <a:lvl5pPr marL="1328738" indent="-171450">
              <a:buSzPct val="100000"/>
              <a:buFont typeface="Wingdings" panose="05000000000000000000" pitchFamily="2" charset="2"/>
              <a:buChar char="§"/>
              <a:defRPr sz="1275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42D457B-4574-44A7-82F5-364A95AA256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CC1BFAE-C44B-49AE-8C45-A7AABAAB5FEE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5099109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835604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4863" y="3055247"/>
            <a:ext cx="7772400" cy="1125140"/>
          </a:xfrm>
        </p:spPr>
        <p:txBody>
          <a:bodyPr anchor="b"/>
          <a:lstStyle>
            <a:lvl1pPr marL="257175" indent="-257175">
              <a:buFont typeface="Wingdings" panose="05000000000000000000" pitchFamily="2" charset="2"/>
              <a:buChar char="§"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833A2CD-6A4B-4240-88F1-B4D7FEB50A79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2BBE0E1-96FA-42C8-A339-7F81B98D396B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0184609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1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BC4FAFEB-DA24-40E3-81A3-2C7117781D6B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3E6E76-F12E-4D1B-9B56-009C721BF777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E86E211-15D2-459B-B331-A82FFB150B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424" y="826873"/>
            <a:ext cx="3985352" cy="4025979"/>
          </a:xfrm>
        </p:spPr>
        <p:txBody>
          <a:bodyPr/>
          <a:lstStyle>
            <a:lvl1pPr marL="257175" indent="-257175">
              <a:buSzPct val="110000"/>
              <a:buFont typeface="Wingdings" panose="05000000000000000000" pitchFamily="2" charset="2"/>
              <a:buChar char="§"/>
              <a:defRPr sz="1275"/>
            </a:lvl1pPr>
            <a:lvl2pPr marL="557213" indent="-214313">
              <a:buSzPct val="110000"/>
              <a:buFont typeface="Arial" panose="020B0604020202020204" pitchFamily="34" charset="0"/>
              <a:buChar char="•"/>
              <a:defRPr sz="1275"/>
            </a:lvl2pPr>
            <a:lvl3pPr marL="814388" indent="-171450">
              <a:buSzPct val="100000"/>
              <a:buFont typeface="Wingdings" panose="05000000000000000000" pitchFamily="2" charset="2"/>
              <a:buChar char="§"/>
              <a:defRPr sz="1275"/>
            </a:lvl3pPr>
            <a:lvl4pPr marL="1071563" indent="-171450">
              <a:buFont typeface="Arial" panose="020B0604020202020204" pitchFamily="34" charset="0"/>
              <a:buChar char="•"/>
              <a:defRPr sz="1275"/>
            </a:lvl4pPr>
            <a:lvl5pPr marL="1328738" indent="-171450">
              <a:buSzPct val="100000"/>
              <a:buFont typeface="Wingdings" panose="05000000000000000000" pitchFamily="2" charset="2"/>
              <a:buChar char="§"/>
              <a:defRPr sz="1275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224935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42096E68-496F-4499-93E9-D10C62B93D1A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2023997-F532-4D5B-B2F3-9E05A41D497B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3885600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1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F8A17BCC-393D-48FB-8CCD-31D1E0C6FA40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6649892-EB20-4383-9D6A-6D1ED2147F7F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5856777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A54EDB4F-7D4C-4F34-9AD3-169F9858A5EE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B271689-3C51-413B-9388-DDBA7E74E1E4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7940110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AA8DFBA5-2441-4C97-8340-430BD863557C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CD7985-991B-46C7-A32A-6942E2DB1188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8608074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D8B4ACE8-FA36-4C9A-B2D0-93D5FB40D304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779FD90-85FD-43B3-9F6B-6E3DF5251AE4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1143440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1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677CD6D-A5E2-4543-81E0-D97745649CEB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7078238-A850-4F7F-9FB2-C7F3ED51152A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28262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01FA5FD1-732F-9047-B0F4-603D0EAC5CB0}" type="datetimeFigureOut">
              <a:rPr lang="en-US" altLang="en-US"/>
              <a:pPr/>
              <a:t>3/25/21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3DBB9D51-EA15-824B-AFBA-C5CFF763538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08703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26250" y="88106"/>
            <a:ext cx="2019300" cy="4410075"/>
          </a:xfrm>
        </p:spPr>
        <p:txBody>
          <a:bodyPr vert="eaVert"/>
          <a:lstStyle>
            <a:lvl1pPr>
              <a:defRPr sz="21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8350" y="88106"/>
            <a:ext cx="5905500" cy="4410075"/>
          </a:xfrm>
        </p:spPr>
        <p:txBody>
          <a:bodyPr vert="eaVert"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6D4BD1A-4145-49C3-8D7D-1F956B760305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3875237-B0F8-4D27-B8AA-EA0E8F7832E5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1316446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8350" y="88106"/>
            <a:ext cx="8077200" cy="457200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814389" y="820342"/>
            <a:ext cx="3754437" cy="3677840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1225" y="820342"/>
            <a:ext cx="3754438" cy="3677840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D7C2D5D2-FFA8-4B97-9D6C-DF120847B519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3E6E76-F12E-4D1B-9B56-009C721BF777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06149995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7">
            <a:extLst>
              <a:ext uri="{FF2B5EF4-FFF2-40B4-BE49-F238E27FC236}">
                <a16:creationId xmlns:a16="http://schemas.microsoft.com/office/drawing/2014/main" id="{6E2D77BB-A1E3-4E40-9A08-249BCF8B85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05581" y="4294585"/>
            <a:ext cx="2832827" cy="623248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200" b="1" dirty="0">
                <a:solidFill>
                  <a:srgbClr val="002060"/>
                </a:solidFill>
              </a:rPr>
              <a:t>Database System Concepts, 7</a:t>
            </a:r>
            <a:r>
              <a:rPr lang="en-US" altLang="en-US" sz="1200" b="1" baseline="30000" dirty="0">
                <a:solidFill>
                  <a:srgbClr val="002060"/>
                </a:solidFill>
              </a:rPr>
              <a:t>th</a:t>
            </a:r>
            <a:r>
              <a:rPr lang="en-US" altLang="en-US" sz="1200" b="1" dirty="0">
                <a:solidFill>
                  <a:srgbClr val="002060"/>
                </a:solidFill>
              </a:rPr>
              <a:t> Ed</a:t>
            </a:r>
            <a:r>
              <a:rPr lang="en-US" altLang="en-US" sz="1200" dirty="0">
                <a:solidFill>
                  <a:srgbClr val="002060"/>
                </a:solidFill>
              </a:rPr>
              <a:t>.</a:t>
            </a:r>
          </a:p>
          <a:p>
            <a:pPr algn="ctr">
              <a:spcBef>
                <a:spcPct val="50000"/>
              </a:spcBef>
              <a:defRPr/>
            </a:pPr>
            <a:r>
              <a:rPr lang="en-US" altLang="en-US" sz="900" b="1" dirty="0">
                <a:solidFill>
                  <a:srgbClr val="002060"/>
                </a:solidFill>
              </a:rPr>
              <a:t>©Silberschatz, </a:t>
            </a:r>
            <a:r>
              <a:rPr lang="en-US" altLang="en-US" sz="900" b="1" dirty="0" err="1">
                <a:solidFill>
                  <a:srgbClr val="002060"/>
                </a:solidFill>
              </a:rPr>
              <a:t>Korth</a:t>
            </a:r>
            <a:r>
              <a:rPr lang="en-US" altLang="en-US" sz="900" b="1" dirty="0">
                <a:solidFill>
                  <a:srgbClr val="002060"/>
                </a:solidFill>
              </a:rPr>
              <a:t> and Sudarshan</a:t>
            </a:r>
            <a:br>
              <a:rPr lang="en-US" altLang="en-US" sz="900" b="1" dirty="0">
                <a:solidFill>
                  <a:srgbClr val="002060"/>
                </a:solidFill>
              </a:rPr>
            </a:br>
            <a:r>
              <a:rPr lang="en-US" altLang="en-US" sz="900" b="1" dirty="0">
                <a:solidFill>
                  <a:srgbClr val="002060"/>
                </a:solidFill>
              </a:rPr>
              <a:t>See </a:t>
            </a:r>
            <a:r>
              <a:rPr lang="en-US" altLang="en-US" sz="900" b="1" dirty="0">
                <a:solidFill>
                  <a:srgbClr val="002060"/>
                </a:solidFill>
                <a:hlinkClick r:id="rId2"/>
              </a:rPr>
              <a:t>www.db-book.com</a:t>
            </a:r>
            <a:r>
              <a:rPr lang="en-US" altLang="en-US" sz="900" b="1" dirty="0">
                <a:solidFill>
                  <a:srgbClr val="002060"/>
                </a:solidFill>
              </a:rPr>
              <a:t> for conditions on re-use </a:t>
            </a:r>
          </a:p>
        </p:txBody>
      </p:sp>
      <p:sp>
        <p:nvSpPr>
          <p:cNvPr id="613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714500"/>
            <a:ext cx="7772400" cy="857250"/>
          </a:xfrm>
        </p:spPr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4053C40E-D8FC-4564-9F45-CF1A70873460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 bwMode="auto">
          <a:xfrm>
            <a:off x="2862263" y="4335066"/>
            <a:ext cx="3448050" cy="3429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spcBef>
                <a:spcPct val="50000"/>
              </a:spcBef>
              <a:defRPr>
                <a:solidFill>
                  <a:srgbClr val="578963"/>
                </a:solidFill>
                <a:latin typeface="Times New Roman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 dirty="0"/>
              <a:t>7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D2D242F4-2B18-4F93-AF83-C0B3D393143B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xfrm>
            <a:off x="6596063" y="4663679"/>
            <a:ext cx="1905000" cy="342900"/>
          </a:xfrm>
        </p:spPr>
        <p:txBody>
          <a:bodyPr/>
          <a:lstStyle>
            <a:lvl1pPr>
              <a:defRPr smtClean="0">
                <a:solidFill>
                  <a:srgbClr val="578963"/>
                </a:solidFill>
              </a:defRPr>
            </a:lvl1pPr>
          </a:lstStyle>
          <a:p>
            <a:pPr>
              <a:defRPr/>
            </a:pPr>
            <a:fld id="{D13E6E76-F12E-4D1B-9B56-009C721BF777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  <p:pic>
        <p:nvPicPr>
          <p:cNvPr id="9" name="Picture 8" descr="Cover-6E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4" y="0"/>
            <a:ext cx="1331912" cy="127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1173523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7">
            <a:extLst>
              <a:ext uri="{FF2B5EF4-FFF2-40B4-BE49-F238E27FC236}">
                <a16:creationId xmlns:a16="http://schemas.microsoft.com/office/drawing/2014/main" id="{6AB433D2-BE84-467A-82DB-DBFCF9F936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05581" y="4294585"/>
            <a:ext cx="2832827" cy="623248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200" b="1" dirty="0">
                <a:solidFill>
                  <a:srgbClr val="002060"/>
                </a:solidFill>
              </a:rPr>
              <a:t>Database System Concepts, 7</a:t>
            </a:r>
            <a:r>
              <a:rPr lang="en-US" altLang="en-US" sz="1200" b="1" baseline="30000" dirty="0">
                <a:solidFill>
                  <a:srgbClr val="002060"/>
                </a:solidFill>
              </a:rPr>
              <a:t>th</a:t>
            </a:r>
            <a:r>
              <a:rPr lang="en-US" altLang="en-US" sz="1200" b="1" dirty="0">
                <a:solidFill>
                  <a:srgbClr val="002060"/>
                </a:solidFill>
              </a:rPr>
              <a:t> Ed</a:t>
            </a:r>
            <a:r>
              <a:rPr lang="en-US" altLang="en-US" sz="1200" dirty="0">
                <a:solidFill>
                  <a:srgbClr val="002060"/>
                </a:solidFill>
              </a:rPr>
              <a:t>.</a:t>
            </a:r>
          </a:p>
          <a:p>
            <a:pPr algn="ctr">
              <a:spcBef>
                <a:spcPct val="50000"/>
              </a:spcBef>
              <a:defRPr/>
            </a:pPr>
            <a:r>
              <a:rPr lang="en-US" altLang="en-US" sz="900" b="1" dirty="0">
                <a:solidFill>
                  <a:srgbClr val="002060"/>
                </a:solidFill>
              </a:rPr>
              <a:t>©Silberschatz, </a:t>
            </a:r>
            <a:r>
              <a:rPr lang="en-US" altLang="en-US" sz="900" b="1" dirty="0" err="1">
                <a:solidFill>
                  <a:srgbClr val="002060"/>
                </a:solidFill>
              </a:rPr>
              <a:t>Korth</a:t>
            </a:r>
            <a:r>
              <a:rPr lang="en-US" altLang="en-US" sz="900" b="1" dirty="0">
                <a:solidFill>
                  <a:srgbClr val="002060"/>
                </a:solidFill>
              </a:rPr>
              <a:t> and Sudarshan</a:t>
            </a:r>
            <a:br>
              <a:rPr lang="en-US" altLang="en-US" sz="900" b="1" dirty="0">
                <a:solidFill>
                  <a:srgbClr val="002060"/>
                </a:solidFill>
              </a:rPr>
            </a:br>
            <a:r>
              <a:rPr lang="en-US" altLang="en-US" sz="900" b="1" dirty="0">
                <a:solidFill>
                  <a:srgbClr val="002060"/>
                </a:solidFill>
              </a:rPr>
              <a:t>See </a:t>
            </a:r>
            <a:r>
              <a:rPr lang="en-US" altLang="en-US" sz="900" b="1" dirty="0">
                <a:solidFill>
                  <a:srgbClr val="002060"/>
                </a:solidFill>
                <a:hlinkClick r:id="rId2"/>
              </a:rPr>
              <a:t>www.db-book.com</a:t>
            </a:r>
            <a:r>
              <a:rPr lang="en-US" altLang="en-US" sz="900" b="1" dirty="0">
                <a:solidFill>
                  <a:srgbClr val="002060"/>
                </a:solidFill>
              </a:rPr>
              <a:t> for conditions on re-use </a:t>
            </a:r>
          </a:p>
        </p:txBody>
      </p:sp>
      <p:sp>
        <p:nvSpPr>
          <p:cNvPr id="4874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714500"/>
            <a:ext cx="7772400" cy="857250"/>
          </a:xfrm>
        </p:spPr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51BECEEC-3BC9-4D4E-99DA-2E5AA4578487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 bwMode="auto">
          <a:xfrm>
            <a:off x="2862263" y="4335066"/>
            <a:ext cx="3448050" cy="3429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spcBef>
                <a:spcPct val="50000"/>
              </a:spcBef>
              <a:defRPr>
                <a:solidFill>
                  <a:srgbClr val="578963"/>
                </a:solidFill>
                <a:latin typeface="Times New Roman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E5B7FE48-B4A0-4404-A94E-2D4837BDADF1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xfrm>
            <a:off x="6596063" y="4663679"/>
            <a:ext cx="1905000" cy="342900"/>
          </a:xfrm>
        </p:spPr>
        <p:txBody>
          <a:bodyPr/>
          <a:lstStyle>
            <a:lvl1pPr>
              <a:defRPr smtClean="0">
                <a:solidFill>
                  <a:srgbClr val="578963"/>
                </a:solidFill>
              </a:defRPr>
            </a:lvl1pPr>
          </a:lstStyle>
          <a:p>
            <a:pPr>
              <a:defRPr/>
            </a:pPr>
            <a:fld id="{441F42D0-7627-45E8-BCAB-6293FCFFA66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pic>
        <p:nvPicPr>
          <p:cNvPr id="9" name="Picture 8" descr="Cover-6Ed"/>
          <p:cNvPicPr>
            <a:picLocks noChangeAspect="1" noChangeArrowheads="1"/>
          </p:cNvPicPr>
          <p:nvPr userDrawn="1"/>
        </p:nvPicPr>
        <p:blipFill>
          <a:blip r:embed="rId3"/>
          <a:stretch>
            <a:fillRect/>
          </a:stretch>
        </p:blipFill>
        <p:spPr bwMode="auto">
          <a:xfrm>
            <a:off x="1" y="9252"/>
            <a:ext cx="1331269" cy="127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4678577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7">
            <a:extLst>
              <a:ext uri="{FF2B5EF4-FFF2-40B4-BE49-F238E27FC236}">
                <a16:creationId xmlns:a16="http://schemas.microsoft.com/office/drawing/2014/main" id="{A25BB261-D773-4836-B381-7A051175F5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05581" y="4294585"/>
            <a:ext cx="2832827" cy="623248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200" b="1" dirty="0">
                <a:solidFill>
                  <a:srgbClr val="002060"/>
                </a:solidFill>
              </a:rPr>
              <a:t>Database System Concepts, 7</a:t>
            </a:r>
            <a:r>
              <a:rPr lang="en-US" altLang="en-US" sz="1200" b="1" baseline="30000" dirty="0">
                <a:solidFill>
                  <a:srgbClr val="002060"/>
                </a:solidFill>
              </a:rPr>
              <a:t>th</a:t>
            </a:r>
            <a:r>
              <a:rPr lang="en-US" altLang="en-US" sz="1200" b="1" dirty="0">
                <a:solidFill>
                  <a:srgbClr val="002060"/>
                </a:solidFill>
              </a:rPr>
              <a:t> Ed</a:t>
            </a:r>
            <a:r>
              <a:rPr lang="en-US" altLang="en-US" sz="1200" dirty="0">
                <a:solidFill>
                  <a:srgbClr val="002060"/>
                </a:solidFill>
              </a:rPr>
              <a:t>.</a:t>
            </a:r>
          </a:p>
          <a:p>
            <a:pPr algn="ctr">
              <a:spcBef>
                <a:spcPct val="50000"/>
              </a:spcBef>
              <a:defRPr/>
            </a:pPr>
            <a:r>
              <a:rPr lang="en-US" altLang="en-US" sz="900" b="1" dirty="0">
                <a:solidFill>
                  <a:srgbClr val="002060"/>
                </a:solidFill>
              </a:rPr>
              <a:t>©Silberschatz, Korth and Sudarshan</a:t>
            </a:r>
            <a:br>
              <a:rPr lang="en-US" altLang="en-US" sz="900" b="1" dirty="0">
                <a:solidFill>
                  <a:srgbClr val="002060"/>
                </a:solidFill>
              </a:rPr>
            </a:br>
            <a:r>
              <a:rPr lang="en-US" altLang="en-US" sz="900" b="1" dirty="0">
                <a:solidFill>
                  <a:srgbClr val="002060"/>
                </a:solidFill>
              </a:rPr>
              <a:t>See </a:t>
            </a:r>
            <a:r>
              <a:rPr lang="en-US" altLang="en-US" sz="900" b="1" dirty="0">
                <a:solidFill>
                  <a:srgbClr val="002060"/>
                </a:solidFill>
                <a:hlinkClick r:id="rId2"/>
              </a:rPr>
              <a:t>www.db-book.com</a:t>
            </a:r>
            <a:r>
              <a:rPr lang="en-US" altLang="en-US" sz="900" b="1" dirty="0">
                <a:solidFill>
                  <a:srgbClr val="002060"/>
                </a:solidFill>
              </a:rPr>
              <a:t> for conditions on re-use </a:t>
            </a:r>
          </a:p>
        </p:txBody>
      </p:sp>
      <p:sp>
        <p:nvSpPr>
          <p:cNvPr id="5130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714500"/>
            <a:ext cx="7772400" cy="857250"/>
          </a:xfrm>
        </p:spPr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B4760F52-45E1-4E1D-A744-2F2290DE90CC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xfrm>
            <a:off x="6596063" y="4663679"/>
            <a:ext cx="1905000" cy="342900"/>
          </a:xfrm>
        </p:spPr>
        <p:txBody>
          <a:bodyPr/>
          <a:lstStyle>
            <a:lvl1pPr>
              <a:defRPr>
                <a:solidFill>
                  <a:srgbClr val="578963"/>
                </a:solidFill>
              </a:defRPr>
            </a:lvl1pPr>
          </a:lstStyle>
          <a:p>
            <a:pPr>
              <a:defRPr/>
            </a:pPr>
            <a:fld id="{3B69BB99-A72A-4470-971F-83530C443C9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pic>
        <p:nvPicPr>
          <p:cNvPr id="9" name="Picture 8" descr="Cover-6Ed"/>
          <p:cNvPicPr>
            <a:picLocks noChangeAspect="1" noChangeArrowheads="1"/>
          </p:cNvPicPr>
          <p:nvPr userDrawn="1"/>
        </p:nvPicPr>
        <p:blipFill>
          <a:blip r:embed="rId3"/>
          <a:stretch>
            <a:fillRect/>
          </a:stretch>
        </p:blipFill>
        <p:spPr bwMode="auto">
          <a:xfrm>
            <a:off x="13859" y="0"/>
            <a:ext cx="1331269" cy="127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988434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8351" y="820342"/>
            <a:ext cx="7707313" cy="3677840"/>
          </a:xfrm>
        </p:spPr>
        <p:txBody>
          <a:bodyPr/>
          <a:lstStyle>
            <a:lvl1pPr marL="257175" indent="-257175">
              <a:buSzPct val="110000"/>
              <a:buFont typeface="Wingdings" panose="05000000000000000000" pitchFamily="2" charset="2"/>
              <a:buChar char="§"/>
              <a:defRPr sz="1275"/>
            </a:lvl1pPr>
            <a:lvl2pPr marL="557213" indent="-214313">
              <a:buSzPct val="110000"/>
              <a:buFont typeface="Arial" panose="020B0604020202020204" pitchFamily="34" charset="0"/>
              <a:buChar char="•"/>
              <a:defRPr sz="1275"/>
            </a:lvl2pPr>
            <a:lvl3pPr marL="814388" indent="-171450">
              <a:buFont typeface="Wingdings" panose="05000000000000000000" pitchFamily="2" charset="2"/>
              <a:buChar char="§"/>
              <a:defRPr sz="1275"/>
            </a:lvl3pPr>
            <a:lvl4pPr marL="1071563" indent="-171450">
              <a:buFont typeface="Arial" panose="020B0604020202020204" pitchFamily="34" charset="0"/>
              <a:buChar char="•"/>
              <a:defRPr sz="1275"/>
            </a:lvl4pPr>
            <a:lvl5pPr marL="1328738" indent="-171450">
              <a:buFont typeface="Wingdings" panose="05000000000000000000" pitchFamily="2" charset="2"/>
              <a:buChar char="§"/>
              <a:defRPr sz="1275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09764012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8351" y="820342"/>
            <a:ext cx="7707313" cy="3677840"/>
          </a:xfrm>
        </p:spPr>
        <p:txBody>
          <a:bodyPr/>
          <a:lstStyle>
            <a:lvl1pPr marL="257175" indent="-257175">
              <a:buSzPct val="110000"/>
              <a:buFont typeface="Wingdings" panose="05000000000000000000" pitchFamily="2" charset="2"/>
              <a:buChar char="§"/>
              <a:defRPr sz="1275"/>
            </a:lvl1pPr>
            <a:lvl2pPr marL="557213" indent="-214313">
              <a:buSzPct val="110000"/>
              <a:buFont typeface="Arial" panose="020B0604020202020204" pitchFamily="34" charset="0"/>
              <a:buChar char="•"/>
              <a:defRPr sz="1275"/>
            </a:lvl2pPr>
            <a:lvl3pPr marL="814388" indent="-171450">
              <a:buFont typeface="Wingdings" panose="05000000000000000000" pitchFamily="2" charset="2"/>
              <a:buChar char="§"/>
              <a:defRPr sz="1275"/>
            </a:lvl3pPr>
            <a:lvl4pPr marL="1071563" indent="-171450">
              <a:buFont typeface="Arial" panose="020B0604020202020204" pitchFamily="34" charset="0"/>
              <a:buChar char="•"/>
              <a:defRPr sz="1275"/>
            </a:lvl4pPr>
            <a:lvl5pPr marL="1328738" indent="-171450">
              <a:buFont typeface="Wingdings" panose="05000000000000000000" pitchFamily="2" charset="2"/>
              <a:buChar char="§"/>
              <a:defRPr sz="1275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92874029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6F2EBE-FF5F-4F9D-A3C2-A59A92D7809D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7F3CAF-32BF-49A6-93F1-59C9E4B7C95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0013877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4389" y="820342"/>
            <a:ext cx="3754437" cy="3677840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1225" y="820342"/>
            <a:ext cx="3754438" cy="3677840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A6D4A7F0-1138-4608-80AA-D0A6F5D41187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852D5F-D37B-4E9D-98AD-511A1ABBD6A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00833775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56DFCFB3-6710-4DD2-8404-7E55A930F35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191CCC-CC48-429B-87C9-7123B48E52D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603405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D56D54B9-89B7-A248-9210-3C9346164D0F}" type="datetimeFigureOut">
              <a:rPr lang="en-US" altLang="en-US"/>
              <a:pPr/>
              <a:t>3/25/21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B5559CE1-75A0-2043-A1BB-26E32B46DEB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56220410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BB431453-8F56-47C4-89BA-3EDF3CD092BA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9D92F0-DB25-4E6B-A10D-A7937AC7A36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27251557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4BE8099E-18A5-481A-9697-216087BE067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555C8E-F740-4D28-8DA3-D7B8E0F6F57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9527564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7E2C57D-1205-411A-BA90-DF60A810F6DB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BBE5B0-1186-4DAB-9E97-511F15F5C63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076929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9EB6957-06EE-46F8-A450-3DB417A1F8A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91DB2E-7BC4-4C22-ACAE-0B8B3F0C514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60865345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5C950AD-734E-45C7-8042-5795FFAD6750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E5E31B-1343-4510-8DCD-65E7B654469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42505750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26250" y="88106"/>
            <a:ext cx="2019300" cy="44100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8350" y="88106"/>
            <a:ext cx="5905500" cy="44100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7A7A2CD-B5B0-4CF6-8038-339B0E99E36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3574B0-C055-4E38-82A9-667A1DF1F8D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74380510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/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  <a:lvl6pPr marL="1714500" indent="0" algn="ctr">
              <a:buNone/>
              <a:defRPr/>
            </a:lvl6pPr>
            <a:lvl7pPr marL="2057400" indent="0" algn="ctr">
              <a:buNone/>
              <a:defRPr/>
            </a:lvl7pPr>
            <a:lvl8pPr marL="2400300" indent="0" algn="ctr">
              <a:buNone/>
              <a:defRPr/>
            </a:lvl8pPr>
            <a:lvl9pPr marL="27432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796C49-4A73-449B-A170-DFFCD45313DF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0D9E99-A0D8-4F2F-B04A-331DF655FEA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8297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EBE5339B-726A-CF41-B4A0-6109F9D8F0EB}" type="datetimeFigureOut">
              <a:rPr lang="en-US" altLang="en-US"/>
              <a:pPr/>
              <a:t>3/25/21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D5ED28FB-5F5E-B441-A1E3-774C424C6E3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33984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7BBC359C-8B98-904F-955B-7B675E601B13}" type="datetimeFigureOut">
              <a:rPr lang="en-US" altLang="en-US"/>
              <a:pPr/>
              <a:t>3/25/21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D9A8E8E7-A6E1-1A4E-BFDF-C30BFEC4FA6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13490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_N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425904" y="196172"/>
            <a:ext cx="8239126" cy="387798"/>
          </a:xfrm>
        </p:spPr>
        <p:txBody>
          <a:bodyPr wrap="square" anchor="t"/>
          <a:lstStyle>
            <a:lvl1pPr>
              <a:lnSpc>
                <a:spcPct val="90000"/>
              </a:lnSpc>
              <a:defRPr sz="2800" b="0">
                <a:solidFill>
                  <a:schemeClr val="accent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1906750812"/>
      </p:ext>
    </p:extLst>
  </p:cSld>
  <p:clrMapOvr>
    <a:masterClrMapping/>
  </p:clrMapOvr>
  <p:transition spd="med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3.xml"/><Relationship Id="rId9" Type="http://schemas.openxmlformats.org/officeDocument/2006/relationships/image" Target="../media/image1.emf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17" Type="http://schemas.openxmlformats.org/officeDocument/2006/relationships/theme" Target="../theme/theme3.xml"/><Relationship Id="rId2" Type="http://schemas.openxmlformats.org/officeDocument/2006/relationships/slideLayout" Target="../slideLayouts/slideLayout18.xml"/><Relationship Id="rId16" Type="http://schemas.openxmlformats.org/officeDocument/2006/relationships/slideLayout" Target="../slideLayouts/slideLayout32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30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theme" Target="../theme/theme4.xml"/><Relationship Id="rId3" Type="http://schemas.openxmlformats.org/officeDocument/2006/relationships/slideLayout" Target="../slideLayouts/slideLayout35.xml"/><Relationship Id="rId7" Type="http://schemas.openxmlformats.org/officeDocument/2006/relationships/slideLayout" Target="../slideLayouts/slideLayout39.xml"/><Relationship Id="rId2" Type="http://schemas.openxmlformats.org/officeDocument/2006/relationships/slideLayout" Target="../slideLayouts/slideLayout34.xml"/><Relationship Id="rId1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6.xml"/><Relationship Id="rId9" Type="http://schemas.openxmlformats.org/officeDocument/2006/relationships/image" Target="../media/image1.emf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51.xml"/><Relationship Id="rId2" Type="http://schemas.openxmlformats.org/officeDocument/2006/relationships/slideLayout" Target="../slideLayouts/slideLayout41.xml"/><Relationship Id="rId16" Type="http://schemas.openxmlformats.org/officeDocument/2006/relationships/image" Target="../media/image3.jpeg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50.xml"/><Relationship Id="rId5" Type="http://schemas.openxmlformats.org/officeDocument/2006/relationships/slideLayout" Target="../slideLayouts/slideLayout44.xml"/><Relationship Id="rId15" Type="http://schemas.openxmlformats.org/officeDocument/2006/relationships/theme" Target="../theme/theme5.xml"/><Relationship Id="rId10" Type="http://schemas.openxmlformats.org/officeDocument/2006/relationships/slideLayout" Target="../slideLayouts/slideLayout49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5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1.xml"/><Relationship Id="rId13" Type="http://schemas.openxmlformats.org/officeDocument/2006/relationships/slideLayout" Target="../slideLayouts/slideLayout66.xml"/><Relationship Id="rId3" Type="http://schemas.openxmlformats.org/officeDocument/2006/relationships/slideLayout" Target="../slideLayouts/slideLayout56.xml"/><Relationship Id="rId7" Type="http://schemas.openxmlformats.org/officeDocument/2006/relationships/slideLayout" Target="../slideLayouts/slideLayout60.xml"/><Relationship Id="rId12" Type="http://schemas.openxmlformats.org/officeDocument/2006/relationships/slideLayout" Target="../slideLayouts/slideLayout65.xml"/><Relationship Id="rId2" Type="http://schemas.openxmlformats.org/officeDocument/2006/relationships/slideLayout" Target="../slideLayouts/slideLayout55.xml"/><Relationship Id="rId1" Type="http://schemas.openxmlformats.org/officeDocument/2006/relationships/slideLayout" Target="../slideLayouts/slideLayout54.xml"/><Relationship Id="rId6" Type="http://schemas.openxmlformats.org/officeDocument/2006/relationships/slideLayout" Target="../slideLayouts/slideLayout59.xml"/><Relationship Id="rId11" Type="http://schemas.openxmlformats.org/officeDocument/2006/relationships/slideLayout" Target="../slideLayouts/slideLayout64.xml"/><Relationship Id="rId5" Type="http://schemas.openxmlformats.org/officeDocument/2006/relationships/slideLayout" Target="../slideLayouts/slideLayout58.xml"/><Relationship Id="rId15" Type="http://schemas.openxmlformats.org/officeDocument/2006/relationships/image" Target="../media/image3.jpeg"/><Relationship Id="rId10" Type="http://schemas.openxmlformats.org/officeDocument/2006/relationships/slideLayout" Target="../slideLayouts/slideLayout63.xml"/><Relationship Id="rId4" Type="http://schemas.openxmlformats.org/officeDocument/2006/relationships/slideLayout" Target="../slideLayouts/slideLayout57.xml"/><Relationship Id="rId9" Type="http://schemas.openxmlformats.org/officeDocument/2006/relationships/slideLayout" Target="../slideLayouts/slideLayout62.xml"/><Relationship Id="rId14" Type="http://schemas.openxmlformats.org/officeDocument/2006/relationships/theme" Target="../theme/theme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rrowheads="1"/>
          </p:cNvSpPr>
          <p:nvPr userDrawn="1"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sp>
        <p:nvSpPr>
          <p:cNvPr id="9" name="TextBox 11"/>
          <p:cNvSpPr txBox="1">
            <a:spLocks noChangeArrowheads="1"/>
          </p:cNvSpPr>
          <p:nvPr userDrawn="1"/>
        </p:nvSpPr>
        <p:spPr bwMode="auto">
          <a:xfrm>
            <a:off x="255588" y="4695825"/>
            <a:ext cx="6781800" cy="392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EE15EB3-3077-C740-8089-CCA1B2033312}" type="slidenum">
              <a:rPr lang="en-US" altLang="en-US" sz="1050" b="1">
                <a:solidFill>
                  <a:schemeClr val="bg1"/>
                </a:solidFill>
              </a:rPr>
              <a:pPr marL="0" marR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lang="en-US" altLang="en-US" sz="1050" b="1" dirty="0">
                <a:solidFill>
                  <a:schemeClr val="bg1"/>
                </a:solidFill>
              </a:rPr>
              <a:t> </a:t>
            </a:r>
            <a:r>
              <a:rPr lang="en-US" altLang="en-US" sz="1050" dirty="0">
                <a:solidFill>
                  <a:schemeClr val="bg1"/>
                </a:solidFill>
              </a:rPr>
              <a:t>|</a:t>
            </a:r>
            <a:r>
              <a:rPr lang="en-US" altLang="en-US" sz="1050" b="1" dirty="0">
                <a:solidFill>
                  <a:schemeClr val="bg1"/>
                </a:solidFill>
              </a:rPr>
              <a:t> Introduction to Databases (S21): </a:t>
            </a:r>
            <a:r>
              <a:rPr lang="en-US" altLang="en-US" sz="1050" dirty="0">
                <a:solidFill>
                  <a:schemeClr val="bg1"/>
                </a:solidFill>
              </a:rPr>
              <a:t>Lecture 10: MongoDB, NoSQL, Query Processing</a:t>
            </a:r>
          </a:p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altLang="en-US" sz="900" i="1" dirty="0">
                <a:solidFill>
                  <a:schemeClr val="bg1"/>
                </a:solidFill>
              </a:rPr>
              <a:t>© Donald F. Ferguson, 2020</a:t>
            </a:r>
            <a:endParaRPr lang="en-US" altLang="en-US" sz="900" i="1" dirty="0">
              <a:solidFill>
                <a:schemeClr val="bg1"/>
              </a:solidFill>
            </a:endParaRPr>
          </a:p>
        </p:txBody>
      </p:sp>
      <p:pic>
        <p:nvPicPr>
          <p:cNvPr id="12" name="Picture 10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tangle 13"/>
          <p:cNvSpPr>
            <a:spLocks noChangeArrowheads="1"/>
          </p:cNvSpPr>
          <p:nvPr userDrawn="1"/>
        </p:nvSpPr>
        <p:spPr bwMode="auto">
          <a:xfrm>
            <a:off x="0" y="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93469" r:id="rId1"/>
    <p:sldLayoutId id="2147493474" r:id="rId2"/>
    <p:sldLayoutId id="2147493586" r:id="rId3"/>
    <p:sldLayoutId id="2147493478" r:id="rId4"/>
    <p:sldLayoutId id="2147493475" r:id="rId5"/>
    <p:sldLayoutId id="2147493476" r:id="rId6"/>
    <p:sldLayoutId id="2147493477" r:id="rId7"/>
    <p:sldLayoutId id="2147493494" r:id="rId8"/>
    <p:sldLayoutId id="2147493641" r:id="rId9"/>
  </p:sldLayoutIdLst>
  <p:txStyles>
    <p:titleStyle>
      <a:lvl1pPr algn="ctr" defTabSz="457200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-128"/>
          <a:cs typeface="+mj-cs"/>
        </a:defRPr>
      </a:lvl1pPr>
      <a:lvl2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2pPr>
      <a:lvl3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3pPr>
      <a:lvl4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4pPr>
      <a:lvl5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9pPr>
    </p:titleStyle>
    <p:bodyStyle>
      <a:lvl1pPr marL="342900" indent="-342900" algn="l" defTabSz="457200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charset="-128"/>
          <a:cs typeface="+mn-cs"/>
        </a:defRPr>
      </a:lvl1pPr>
      <a:lvl2pPr marL="742950" indent="-285750" algn="l" defTabSz="457200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ＭＳ Ｐゴシック" charset="-128"/>
          <a:cs typeface="+mn-cs"/>
        </a:defRPr>
      </a:lvl2pPr>
      <a:lvl3pPr marL="11430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charset="-128"/>
          <a:cs typeface="+mn-cs"/>
        </a:defRPr>
      </a:lvl3pPr>
      <a:lvl4pPr marL="16002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4pPr>
      <a:lvl5pPr marL="20574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rrowheads="1"/>
          </p:cNvSpPr>
          <p:nvPr userDrawn="1"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pic>
        <p:nvPicPr>
          <p:cNvPr id="12" name="Picture 10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tangle 13"/>
          <p:cNvSpPr>
            <a:spLocks noChangeArrowheads="1"/>
          </p:cNvSpPr>
          <p:nvPr userDrawn="1"/>
        </p:nvSpPr>
        <p:spPr bwMode="auto">
          <a:xfrm>
            <a:off x="0" y="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sp>
        <p:nvSpPr>
          <p:cNvPr id="6" name="TextBox 11">
            <a:extLst>
              <a:ext uri="{FF2B5EF4-FFF2-40B4-BE49-F238E27FC236}">
                <a16:creationId xmlns:a16="http://schemas.microsoft.com/office/drawing/2014/main" id="{D59AD00B-E75B-B24A-B168-2ABE6B2ADE62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255588" y="4695825"/>
            <a:ext cx="6781800" cy="392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0EE15EB3-3077-C740-8089-CCA1B2033312}" type="slidenum">
              <a:rPr lang="en-US" altLang="en-US" sz="1050" b="1">
                <a:solidFill>
                  <a:schemeClr val="bg1"/>
                </a:solidFill>
              </a:rPr>
              <a:pPr/>
              <a:t>‹#›</a:t>
            </a:fld>
            <a:r>
              <a:rPr lang="en-US" altLang="en-US" sz="1050" b="1" dirty="0">
                <a:solidFill>
                  <a:schemeClr val="bg1"/>
                </a:solidFill>
              </a:rPr>
              <a:t> </a:t>
            </a:r>
            <a:r>
              <a:rPr lang="en-US" altLang="en-US" sz="1050" dirty="0">
                <a:solidFill>
                  <a:schemeClr val="bg1"/>
                </a:solidFill>
              </a:rPr>
              <a:t>|</a:t>
            </a:r>
            <a:r>
              <a:rPr lang="en-US" altLang="en-US" sz="1050" b="1" dirty="0">
                <a:solidFill>
                  <a:schemeClr val="bg1"/>
                </a:solidFill>
              </a:rPr>
              <a:t> Introduction to Databases (F20): </a:t>
            </a:r>
            <a:r>
              <a:rPr lang="en-US" altLang="en-US" sz="1050" i="1" dirty="0">
                <a:solidFill>
                  <a:schemeClr val="bg1"/>
                </a:solidFill>
              </a:rPr>
              <a:t>Lecture 9: Disks, I/O, Indexes</a:t>
            </a:r>
            <a:br>
              <a:rPr lang="en-US" altLang="en-US" sz="1050" i="1" dirty="0">
                <a:solidFill>
                  <a:schemeClr val="bg1"/>
                </a:solidFill>
              </a:rPr>
            </a:br>
            <a:r>
              <a:rPr lang="de-DE" altLang="en-US" sz="900" i="1" dirty="0">
                <a:solidFill>
                  <a:schemeClr val="bg1"/>
                </a:solidFill>
              </a:rPr>
              <a:t>© Donald F. Ferguson, 2020</a:t>
            </a:r>
            <a:endParaRPr lang="en-US" altLang="en-US" sz="9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64275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602" r:id="rId1"/>
    <p:sldLayoutId id="2147493603" r:id="rId2"/>
    <p:sldLayoutId id="2147493604" r:id="rId3"/>
    <p:sldLayoutId id="2147493605" r:id="rId4"/>
    <p:sldLayoutId id="2147493606" r:id="rId5"/>
    <p:sldLayoutId id="2147493607" r:id="rId6"/>
    <p:sldLayoutId id="2147493638" r:id="rId7"/>
  </p:sldLayoutIdLst>
  <p:txStyles>
    <p:titleStyle>
      <a:lvl1pPr algn="ctr" defTabSz="457200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-128"/>
          <a:cs typeface="+mj-cs"/>
        </a:defRPr>
      </a:lvl1pPr>
      <a:lvl2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2pPr>
      <a:lvl3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3pPr>
      <a:lvl4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4pPr>
      <a:lvl5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9pPr>
    </p:titleStyle>
    <p:bodyStyle>
      <a:lvl1pPr marL="342900" indent="-342900" algn="l" defTabSz="457200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charset="-128"/>
          <a:cs typeface="+mn-cs"/>
        </a:defRPr>
      </a:lvl1pPr>
      <a:lvl2pPr marL="742950" indent="-285750" algn="l" defTabSz="457200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ＭＳ Ｐゴシック" charset="-128"/>
          <a:cs typeface="+mn-cs"/>
        </a:defRPr>
      </a:lvl2pPr>
      <a:lvl3pPr marL="11430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charset="-128"/>
          <a:cs typeface="+mn-cs"/>
        </a:defRPr>
      </a:lvl3pPr>
      <a:lvl4pPr marL="16002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4pPr>
      <a:lvl5pPr marL="20574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430712" y="4807343"/>
            <a:ext cx="265176" cy="11887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bg1"/>
              </a:buClr>
            </a:pPr>
            <a:fld id="{58EC7406-F4CC-4ABF-902E-2AF4E70E5C0F}" type="slidenum">
              <a:rPr lang="en-US" sz="800" kern="1200" smtClean="0">
                <a:solidFill>
                  <a:schemeClr val="bg2">
                    <a:lumMod val="50000"/>
                    <a:lumOff val="50000"/>
                  </a:schemeClr>
                </a:solidFill>
                <a:latin typeface="Museo Sans For Dell" pitchFamily="2" charset="0"/>
                <a:ea typeface="+mn-ea"/>
                <a:cs typeface="+mn-cs"/>
              </a:rPr>
              <a: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bg1"/>
                </a:buClr>
              </a:pPr>
              <a:t>‹#›</a:t>
            </a:fld>
            <a:endParaRPr lang="en-US" sz="800" kern="1200" dirty="0" err="1">
              <a:solidFill>
                <a:schemeClr val="bg2">
                  <a:lumMod val="50000"/>
                  <a:lumOff val="50000"/>
                </a:schemeClr>
              </a:solidFill>
              <a:latin typeface="Museo Sans For Dell" pitchFamily="2" charset="0"/>
              <a:ea typeface="+mn-ea"/>
              <a:cs typeface="+mn-cs"/>
            </a:endParaRPr>
          </a:p>
        </p:txBody>
      </p:sp>
      <p:sp>
        <p:nvSpPr>
          <p:cNvPr id="1028" name="Title Placeholder 21"/>
          <p:cNvSpPr>
            <a:spLocks noGrp="1"/>
          </p:cNvSpPr>
          <p:nvPr>
            <p:ph type="title"/>
          </p:nvPr>
        </p:nvSpPr>
        <p:spPr bwMode="auto">
          <a:xfrm>
            <a:off x="425907" y="196172"/>
            <a:ext cx="8279943" cy="3877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dirty="0"/>
              <a:t>Click to edit master title</a:t>
            </a:r>
          </a:p>
        </p:txBody>
      </p:sp>
      <p:sp>
        <p:nvSpPr>
          <p:cNvPr id="1029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457200" y="969168"/>
            <a:ext cx="8267136" cy="3702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TextBox 3"/>
          <p:cNvSpPr txBox="1"/>
          <p:nvPr/>
        </p:nvSpPr>
        <p:spPr bwMode="black">
          <a:xfrm>
            <a:off x="5981136" y="4807343"/>
            <a:ext cx="2743200" cy="138499"/>
          </a:xfrm>
          <a:prstGeom prst="rect">
            <a:avLst/>
          </a:prstGeom>
          <a:noFill/>
        </p:spPr>
        <p:txBody>
          <a:bodyPr lIns="0" tIns="0" rIns="0" bIns="0">
            <a:prstTxWarp prst="textNoShape">
              <a:avLst/>
            </a:prstTxWarp>
            <a:spAutoFit/>
          </a:bodyPr>
          <a:lstStyle/>
          <a:p>
            <a:pPr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sz="900" baseline="0" dirty="0">
                <a:solidFill>
                  <a:schemeClr val="bg2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   © Donald F. Ferguson, 2017. All rights reserved.</a:t>
            </a:r>
            <a:endParaRPr lang="en-US" sz="900" dirty="0">
              <a:solidFill>
                <a:schemeClr val="bg2">
                  <a:lumMod val="50000"/>
                  <a:lumOff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2" name="TextBox 11" hidden="1"/>
          <p:cNvSpPr txBox="1"/>
          <p:nvPr/>
        </p:nvSpPr>
        <p:spPr>
          <a:xfrm>
            <a:off x="1724025" y="4844717"/>
            <a:ext cx="649537" cy="11080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fld id="{5084195E-6DF7-4B3B-A2AB-E67BEB13BF64}" type="datetime1">
              <a:rPr lang="en-US" sz="800" smtClean="0">
                <a:solidFill>
                  <a:schemeClr val="bg2">
                    <a:lumMod val="50000"/>
                    <a:lumOff val="50000"/>
                  </a:schemeClr>
                </a:solidFill>
                <a:latin typeface="+mn-lt"/>
              </a:rPr>
              <a:pPr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bg1"/>
                </a:buClr>
              </a:pPr>
              <a:t>3/25/21</a:t>
            </a:fld>
            <a:endParaRPr lang="en-US" sz="800" dirty="0">
              <a:solidFill>
                <a:schemeClr val="bg2">
                  <a:lumMod val="50000"/>
                  <a:lumOff val="50000"/>
                </a:schemeClr>
              </a:solidFill>
              <a:latin typeface="+mn-lt"/>
            </a:endParaRPr>
          </a:p>
        </p:txBody>
      </p:sp>
      <p:sp>
        <p:nvSpPr>
          <p:cNvPr id="7" name="TextBox 6"/>
          <p:cNvSpPr txBox="1"/>
          <p:nvPr userDrawn="1"/>
        </p:nvSpPr>
        <p:spPr bwMode="black">
          <a:xfrm>
            <a:off x="1117601" y="4772839"/>
            <a:ext cx="5042568" cy="317074"/>
          </a:xfrm>
          <a:prstGeom prst="rect">
            <a:avLst/>
          </a:prstGeom>
          <a:noFill/>
        </p:spPr>
        <p:txBody>
          <a:bodyPr wrap="square" lIns="0" tIns="0" rIns="0" bIns="0">
            <a:prstTxWarp prst="textNoShape">
              <a:avLst/>
            </a:prstTxWarp>
            <a:spAutoFit/>
          </a:bodyPr>
          <a:lstStyle/>
          <a:p>
            <a:pPr>
              <a:lnSpc>
                <a:spcPct val="120000"/>
              </a:lnSpc>
            </a:pPr>
            <a:r>
              <a:rPr lang="en-US" sz="900" i="1" dirty="0"/>
              <a:t>COMS 4111 – </a:t>
            </a:r>
            <a:r>
              <a:rPr lang="en-US" sz="9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Introduction to Databases</a:t>
            </a:r>
            <a:r>
              <a:rPr lang="en-US" sz="900" b="0" i="1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:</a:t>
            </a:r>
            <a:br>
              <a:rPr lang="en-US" sz="900" b="0" i="1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</a:br>
            <a:r>
              <a:rPr lang="en-US" sz="900" i="1" dirty="0"/>
              <a:t>Lecture 20:  Some NoSQL Databases</a:t>
            </a:r>
            <a:endParaRPr lang="en-US" sz="1050" i="1" strike="sngStrike" dirty="0"/>
          </a:p>
        </p:txBody>
      </p:sp>
    </p:spTree>
    <p:extLst>
      <p:ext uri="{BB962C8B-B14F-4D97-AF65-F5344CB8AC3E}">
        <p14:creationId xmlns:p14="http://schemas.microsoft.com/office/powerpoint/2010/main" val="3045241724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93643" r:id="rId1"/>
    <p:sldLayoutId id="2147493644" r:id="rId2"/>
    <p:sldLayoutId id="2147493645" r:id="rId3"/>
    <p:sldLayoutId id="2147493646" r:id="rId4"/>
    <p:sldLayoutId id="2147493647" r:id="rId5"/>
    <p:sldLayoutId id="2147493648" r:id="rId6"/>
    <p:sldLayoutId id="2147493649" r:id="rId7"/>
    <p:sldLayoutId id="2147493650" r:id="rId8"/>
    <p:sldLayoutId id="2147493651" r:id="rId9"/>
    <p:sldLayoutId id="2147493652" r:id="rId10"/>
    <p:sldLayoutId id="2147493653" r:id="rId11"/>
    <p:sldLayoutId id="2147493654" r:id="rId12"/>
    <p:sldLayoutId id="2147493655" r:id="rId13"/>
    <p:sldLayoutId id="2147493656" r:id="rId14"/>
    <p:sldLayoutId id="2147493657" r:id="rId15"/>
    <p:sldLayoutId id="2147493658" r:id="rId16"/>
  </p:sldLayoutIdLst>
  <p:transition spd="med">
    <p:wipe dir="r"/>
  </p:transition>
  <p:hf sldNum="0"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 b="0" i="0" cap="none" baseline="0">
          <a:solidFill>
            <a:schemeClr val="accent1"/>
          </a:solidFill>
          <a:latin typeface="Century Schoolbook" charset="0"/>
          <a:ea typeface="Century Schoolbook" charset="0"/>
          <a:cs typeface="Century Schoolbook" charset="0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5pPr>
      <a:lvl6pPr marL="4572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6pPr>
      <a:lvl7pPr marL="9144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7pPr>
      <a:lvl8pPr marL="13716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8pPr>
      <a:lvl9pPr marL="18288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9pPr>
    </p:titleStyle>
    <p:bodyStyle>
      <a:lvl1pPr marL="228600" indent="-228600" algn="l" rtl="0" eaLnBrk="1" fontAlgn="base" hangingPunct="1">
        <a:lnSpc>
          <a:spcPct val="100000"/>
        </a:lnSpc>
        <a:spcBef>
          <a:spcPts val="100"/>
        </a:spcBef>
        <a:spcAft>
          <a:spcPts val="200"/>
        </a:spcAft>
        <a:buClr>
          <a:schemeClr val="accent1"/>
        </a:buClr>
        <a:buFont typeface="Arial" pitchFamily="34" charset="0"/>
        <a:buChar char="•"/>
        <a:defRPr sz="1800">
          <a:solidFill>
            <a:schemeClr val="tx1"/>
          </a:solidFill>
          <a:latin typeface="Century Schoolbook" charset="0"/>
          <a:ea typeface="Century Schoolbook" charset="0"/>
          <a:cs typeface="Century Schoolbook" charset="0"/>
        </a:defRPr>
      </a:lvl1pPr>
      <a:lvl2pPr marL="574675" indent="-223838" algn="l" rtl="0" eaLnBrk="1" fontAlgn="base" hangingPunct="1">
        <a:lnSpc>
          <a:spcPct val="100000"/>
        </a:lnSpc>
        <a:spcBef>
          <a:spcPts val="100"/>
        </a:spcBef>
        <a:spcAft>
          <a:spcPts val="200"/>
        </a:spcAft>
        <a:buClr>
          <a:schemeClr val="accent1"/>
        </a:buClr>
        <a:buFont typeface="Museo Sans For Dell" pitchFamily="2" charset="0"/>
        <a:buChar char="–"/>
        <a:defRPr sz="1600" baseline="0">
          <a:solidFill>
            <a:schemeClr val="tx1"/>
          </a:solidFill>
          <a:latin typeface="Century Schoolbook" charset="0"/>
          <a:ea typeface="Century Schoolbook" charset="0"/>
          <a:cs typeface="Century Schoolbook" charset="0"/>
        </a:defRPr>
      </a:lvl2pPr>
      <a:lvl3pPr marL="909638" indent="-220663" algn="l" rtl="0" eaLnBrk="1" fontAlgn="base" hangingPunct="1">
        <a:lnSpc>
          <a:spcPct val="100000"/>
        </a:lnSpc>
        <a:spcBef>
          <a:spcPts val="100"/>
        </a:spcBef>
        <a:spcAft>
          <a:spcPts val="200"/>
        </a:spcAft>
        <a:buClr>
          <a:schemeClr val="accent1"/>
        </a:buClr>
        <a:buFont typeface="Museo Sans For Dell" pitchFamily="2" charset="0"/>
        <a:buChar char="–"/>
        <a:defRPr sz="1400" baseline="0">
          <a:solidFill>
            <a:schemeClr val="tx1"/>
          </a:solidFill>
          <a:latin typeface="Century Schoolbook" charset="0"/>
          <a:ea typeface="Century Schoolbook" charset="0"/>
          <a:cs typeface="Century Schoolbook" charset="0"/>
        </a:defRPr>
      </a:lvl3pPr>
      <a:lvl4pPr marL="1200150" indent="-176213" algn="l" rtl="0" eaLnBrk="1" fontAlgn="base" hangingPunct="1">
        <a:lnSpc>
          <a:spcPct val="100000"/>
        </a:lnSpc>
        <a:spcBef>
          <a:spcPts val="100"/>
        </a:spcBef>
        <a:spcAft>
          <a:spcPts val="200"/>
        </a:spcAft>
        <a:buClr>
          <a:schemeClr val="accent1"/>
        </a:buClr>
        <a:buFont typeface="Museo For Dell 300" pitchFamily="50" charset="0"/>
        <a:buChar char="–"/>
        <a:defRPr sz="1200">
          <a:solidFill>
            <a:schemeClr val="tx1"/>
          </a:solidFill>
          <a:latin typeface="Century Schoolbook" charset="0"/>
          <a:ea typeface="Century Schoolbook" charset="0"/>
          <a:cs typeface="Century Schoolbook" charset="0"/>
        </a:defRPr>
      </a:lvl4pPr>
      <a:lvl5pPr marL="1608138" indent="-23653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bg1"/>
        </a:buClr>
        <a:buFont typeface="Museo For Dell 300" pitchFamily="50" charset="0"/>
        <a:buChar char="–"/>
        <a:defRPr sz="180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5pPr>
      <a:lvl6pPr marL="20653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6pPr>
      <a:lvl7pPr marL="25225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7pPr>
      <a:lvl8pPr marL="29797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8pPr>
      <a:lvl9pPr marL="34369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rrowheads="1"/>
          </p:cNvSpPr>
          <p:nvPr userDrawn="1"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sp>
        <p:nvSpPr>
          <p:cNvPr id="9" name="TextBox 11"/>
          <p:cNvSpPr txBox="1">
            <a:spLocks noChangeArrowheads="1"/>
          </p:cNvSpPr>
          <p:nvPr userDrawn="1"/>
        </p:nvSpPr>
        <p:spPr bwMode="auto">
          <a:xfrm>
            <a:off x="255588" y="4695825"/>
            <a:ext cx="6781800" cy="392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0EE15EB3-3077-C740-8089-CCA1B2033312}" type="slidenum">
              <a:rPr lang="en-US" altLang="en-US" sz="1050" b="1">
                <a:solidFill>
                  <a:schemeClr val="bg1"/>
                </a:solidFill>
              </a:rPr>
              <a:pPr/>
              <a:t>‹#›</a:t>
            </a:fld>
            <a:r>
              <a:rPr lang="en-US" altLang="en-US" sz="1050" b="1" dirty="0">
                <a:solidFill>
                  <a:schemeClr val="bg1"/>
                </a:solidFill>
              </a:rPr>
              <a:t> </a:t>
            </a:r>
            <a:r>
              <a:rPr lang="en-US" altLang="en-US" sz="1050" dirty="0">
                <a:solidFill>
                  <a:schemeClr val="bg1"/>
                </a:solidFill>
              </a:rPr>
              <a:t>|</a:t>
            </a:r>
            <a:r>
              <a:rPr lang="en-US" altLang="en-US" sz="1050" b="1" dirty="0">
                <a:solidFill>
                  <a:schemeClr val="bg1"/>
                </a:solidFill>
              </a:rPr>
              <a:t> Introduction to Databases (F18): </a:t>
            </a:r>
            <a:r>
              <a:rPr lang="en-US" altLang="en-US" sz="1050" i="1" dirty="0">
                <a:solidFill>
                  <a:schemeClr val="bg1"/>
                </a:solidFill>
              </a:rPr>
              <a:t>Lecture 10:</a:t>
            </a:r>
            <a:r>
              <a:rPr lang="en-US" altLang="en-US" sz="1050" i="1" baseline="0" dirty="0">
                <a:solidFill>
                  <a:schemeClr val="bg1"/>
                </a:solidFill>
              </a:rPr>
              <a:t> Query Processing, Transactions, Recovery</a:t>
            </a:r>
            <a:br>
              <a:rPr lang="en-US" altLang="en-US" sz="1050" i="1" baseline="0" dirty="0">
                <a:solidFill>
                  <a:schemeClr val="bg1"/>
                </a:solidFill>
              </a:rPr>
            </a:br>
            <a:r>
              <a:rPr lang="de-DE" altLang="en-US" sz="900" i="1" dirty="0">
                <a:solidFill>
                  <a:schemeClr val="bg1"/>
                </a:solidFill>
              </a:rPr>
              <a:t>© Donald F. Ferguson, 2018</a:t>
            </a:r>
            <a:endParaRPr lang="en-US" altLang="en-US" sz="900" i="1" dirty="0">
              <a:solidFill>
                <a:schemeClr val="bg1"/>
              </a:solidFill>
            </a:endParaRPr>
          </a:p>
        </p:txBody>
      </p:sp>
      <p:pic>
        <p:nvPicPr>
          <p:cNvPr id="12" name="Picture 10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tangle 13"/>
          <p:cNvSpPr>
            <a:spLocks noChangeArrowheads="1"/>
          </p:cNvSpPr>
          <p:nvPr userDrawn="1"/>
        </p:nvSpPr>
        <p:spPr bwMode="auto">
          <a:xfrm>
            <a:off x="0" y="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18814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674" r:id="rId1"/>
    <p:sldLayoutId id="2147493675" r:id="rId2"/>
    <p:sldLayoutId id="2147493676" r:id="rId3"/>
    <p:sldLayoutId id="2147493677" r:id="rId4"/>
    <p:sldLayoutId id="2147493678" r:id="rId5"/>
    <p:sldLayoutId id="2147493679" r:id="rId6"/>
    <p:sldLayoutId id="2147493680" r:id="rId7"/>
  </p:sldLayoutIdLst>
  <p:txStyles>
    <p:titleStyle>
      <a:lvl1pPr algn="ctr" defTabSz="457200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-128"/>
          <a:cs typeface="+mj-cs"/>
        </a:defRPr>
      </a:lvl1pPr>
      <a:lvl2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2pPr>
      <a:lvl3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3pPr>
      <a:lvl4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4pPr>
      <a:lvl5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9pPr>
    </p:titleStyle>
    <p:bodyStyle>
      <a:lvl1pPr marL="342900" indent="-342900" algn="l" defTabSz="457200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charset="-128"/>
          <a:cs typeface="+mn-cs"/>
        </a:defRPr>
      </a:lvl1pPr>
      <a:lvl2pPr marL="742950" indent="-285750" algn="l" defTabSz="457200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ＭＳ Ｐゴシック" charset="-128"/>
          <a:cs typeface="+mn-cs"/>
        </a:defRPr>
      </a:lvl2pPr>
      <a:lvl3pPr marL="11430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charset="-128"/>
          <a:cs typeface="+mn-cs"/>
        </a:defRPr>
      </a:lvl3pPr>
      <a:lvl4pPr marL="16002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4pPr>
      <a:lvl5pPr marL="20574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40B05D94-0FBF-40E0-A0E2-9EC3FEAB3CB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14389" y="820342"/>
            <a:ext cx="7661275" cy="36778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  <a:endParaRPr lang="en-US" altLang="en-US" dirty="0"/>
          </a:p>
        </p:txBody>
      </p:sp>
      <p:sp>
        <p:nvSpPr>
          <p:cNvPr id="486403" name="Rectangle 3">
            <a:extLst>
              <a:ext uri="{FF2B5EF4-FFF2-40B4-BE49-F238E27FC236}">
                <a16:creationId xmlns:a16="http://schemas.microsoft.com/office/drawing/2014/main" id="{A6119F77-21C9-4FBD-95D1-4884EA2BEF6F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4800600"/>
            <a:ext cx="19050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050" smtClean="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D13E6E76-F12E-4D1B-9B56-009C721BF777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1028" name="Text Box 4">
            <a:extLst>
              <a:ext uri="{FF2B5EF4-FFF2-40B4-BE49-F238E27FC236}">
                <a16:creationId xmlns:a16="http://schemas.microsoft.com/office/drawing/2014/main" id="{DB0C920A-6775-4600-AD1D-310553D67F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25878" y="4960144"/>
            <a:ext cx="1854995" cy="207749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750" b="1" dirty="0">
                <a:solidFill>
                  <a:srgbClr val="002060"/>
                </a:solidFill>
              </a:rPr>
              <a:t>©Silberschatz, Korth and Sudarshan</a:t>
            </a:r>
          </a:p>
        </p:txBody>
      </p:sp>
      <p:sp>
        <p:nvSpPr>
          <p:cNvPr id="486405" name="Text Box 5">
            <a:extLst>
              <a:ext uri="{FF2B5EF4-FFF2-40B4-BE49-F238E27FC236}">
                <a16:creationId xmlns:a16="http://schemas.microsoft.com/office/drawing/2014/main" id="{7FED4366-B3D8-4635-90AF-59F6E59B90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86396" y="4960144"/>
            <a:ext cx="434734" cy="2077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750" b="1" dirty="0">
                <a:solidFill>
                  <a:srgbClr val="002060"/>
                </a:solidFill>
              </a:rPr>
              <a:t>15.</a:t>
            </a:r>
            <a:fld id="{370CC2A8-7410-4F9E-B2CB-FCF9B3031B7B}" type="slidenum">
              <a:rPr lang="en-US" altLang="en-US" sz="750" b="1" smtClean="0">
                <a:solidFill>
                  <a:srgbClr val="002060"/>
                </a:solidFill>
              </a:rPr>
              <a:pPr algn="ctr">
                <a:spcBef>
                  <a:spcPct val="50000"/>
                </a:spcBef>
                <a:defRPr/>
              </a:pPr>
              <a:t>‹#›</a:t>
            </a:fld>
            <a:endParaRPr lang="en-US" altLang="en-US" sz="750" b="1" dirty="0">
              <a:solidFill>
                <a:srgbClr val="002060"/>
              </a:solidFill>
            </a:endParaRPr>
          </a:p>
        </p:txBody>
      </p:sp>
      <p:sp>
        <p:nvSpPr>
          <p:cNvPr id="486406" name="Rectangle 6">
            <a:extLst>
              <a:ext uri="{FF2B5EF4-FFF2-40B4-BE49-F238E27FC236}">
                <a16:creationId xmlns:a16="http://schemas.microsoft.com/office/drawing/2014/main" id="{0CE0643F-4358-4AEC-B259-E86C95F0ED4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768350" y="88106"/>
            <a:ext cx="8077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31" name="Text Box 7">
            <a:extLst>
              <a:ext uri="{FF2B5EF4-FFF2-40B4-BE49-F238E27FC236}">
                <a16:creationId xmlns:a16="http://schemas.microsoft.com/office/drawing/2014/main" id="{00361987-037F-4498-968A-B3CB9D3A9E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960144"/>
            <a:ext cx="1996059" cy="207749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charset="0"/>
                <a:ea typeface="MS PGothic" charset="0"/>
                <a:cs typeface="MS PGothic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charset="0"/>
                <a:ea typeface="MS PGothic" charset="0"/>
                <a:cs typeface="MS PGothic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charset="0"/>
                <a:ea typeface="MS PGothic" charset="0"/>
                <a:cs typeface="MS PGothic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charset="0"/>
                <a:ea typeface="MS PGothic" charset="0"/>
                <a:cs typeface="MS PGothic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MS PGothic" charset="0"/>
                <a:cs typeface="MS PGothic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sz="750" b="1" dirty="0">
                <a:solidFill>
                  <a:srgbClr val="002060"/>
                </a:solidFill>
              </a:rPr>
              <a:t>Database System Concepts - 7</a:t>
            </a:r>
            <a:r>
              <a:rPr lang="en-US" sz="750" b="1" baseline="30000" dirty="0">
                <a:solidFill>
                  <a:srgbClr val="002060"/>
                </a:solidFill>
              </a:rPr>
              <a:t>th</a:t>
            </a:r>
            <a:r>
              <a:rPr lang="en-US" sz="750" b="1" dirty="0">
                <a:solidFill>
                  <a:srgbClr val="002060"/>
                </a:solidFill>
              </a:rPr>
              <a:t> Edition</a:t>
            </a:r>
          </a:p>
        </p:txBody>
      </p:sp>
      <p:sp>
        <p:nvSpPr>
          <p:cNvPr id="1032" name="Freeform 8">
            <a:extLst>
              <a:ext uri="{FF2B5EF4-FFF2-40B4-BE49-F238E27FC236}">
                <a16:creationId xmlns:a16="http://schemas.microsoft.com/office/drawing/2014/main" id="{0669EEB5-E1E1-4615-B40A-87AE23727066}"/>
              </a:ext>
            </a:extLst>
          </p:cNvPr>
          <p:cNvSpPr>
            <a:spLocks/>
          </p:cNvSpPr>
          <p:nvPr/>
        </p:nvSpPr>
        <p:spPr bwMode="auto">
          <a:xfrm>
            <a:off x="8916988" y="4083844"/>
            <a:ext cx="227012" cy="35719"/>
          </a:xfrm>
          <a:custGeom>
            <a:avLst/>
            <a:gdLst>
              <a:gd name="T0" fmla="*/ 0 w 285"/>
              <a:gd name="T1" fmla="*/ 35963902 h 61"/>
              <a:gd name="T2" fmla="*/ 1268878 w 285"/>
              <a:gd name="T3" fmla="*/ 29258145 h 61"/>
              <a:gd name="T4" fmla="*/ 5710347 w 285"/>
              <a:gd name="T5" fmla="*/ 20724682 h 61"/>
              <a:gd name="T6" fmla="*/ 10785858 w 285"/>
              <a:gd name="T7" fmla="*/ 15238439 h 61"/>
              <a:gd name="T8" fmla="*/ 19033961 w 285"/>
              <a:gd name="T9" fmla="*/ 10362732 h 61"/>
              <a:gd name="T10" fmla="*/ 28550941 w 285"/>
              <a:gd name="T11" fmla="*/ 6095219 h 61"/>
              <a:gd name="T12" fmla="*/ 36164206 w 285"/>
              <a:gd name="T13" fmla="*/ 3656975 h 61"/>
              <a:gd name="T14" fmla="*/ 44412309 w 285"/>
              <a:gd name="T15" fmla="*/ 1218732 h 61"/>
              <a:gd name="T16" fmla="*/ 53929289 w 285"/>
              <a:gd name="T17" fmla="*/ 0 h 61"/>
              <a:gd name="T18" fmla="*/ 63446270 w 285"/>
              <a:gd name="T19" fmla="*/ 0 h 61"/>
              <a:gd name="T20" fmla="*/ 74866965 w 285"/>
              <a:gd name="T21" fmla="*/ 0 h 61"/>
              <a:gd name="T22" fmla="*/ 86921700 w 285"/>
              <a:gd name="T23" fmla="*/ 0 h 61"/>
              <a:gd name="T24" fmla="*/ 97707558 w 285"/>
              <a:gd name="T25" fmla="*/ 1218732 h 61"/>
              <a:gd name="T26" fmla="*/ 109762293 w 285"/>
              <a:gd name="T27" fmla="*/ 3656975 h 61"/>
              <a:gd name="T28" fmla="*/ 121817029 w 285"/>
              <a:gd name="T29" fmla="*/ 4876488 h 61"/>
              <a:gd name="T30" fmla="*/ 132602887 w 285"/>
              <a:gd name="T31" fmla="*/ 7314732 h 61"/>
              <a:gd name="T32" fmla="*/ 142119867 w 285"/>
              <a:gd name="T33" fmla="*/ 9143219 h 61"/>
              <a:gd name="T34" fmla="*/ 151636847 w 285"/>
              <a:gd name="T35" fmla="*/ 11581463 h 61"/>
              <a:gd name="T36" fmla="*/ 161153827 w 285"/>
              <a:gd name="T37" fmla="*/ 14019707 h 61"/>
              <a:gd name="T38" fmla="*/ 168767890 w 285"/>
              <a:gd name="T39" fmla="*/ 15238439 h 61"/>
              <a:gd name="T40" fmla="*/ 173209359 w 285"/>
              <a:gd name="T41" fmla="*/ 16457951 h 61"/>
              <a:gd name="T42" fmla="*/ 179553747 w 285"/>
              <a:gd name="T43" fmla="*/ 18896195 h 61"/>
              <a:gd name="T44" fmla="*/ 177015992 w 285"/>
              <a:gd name="T45" fmla="*/ 26819902 h 61"/>
              <a:gd name="T46" fmla="*/ 173209359 w 285"/>
              <a:gd name="T47" fmla="*/ 25601170 h 61"/>
              <a:gd name="T48" fmla="*/ 164961257 w 285"/>
              <a:gd name="T49" fmla="*/ 24382439 h 61"/>
              <a:gd name="T50" fmla="*/ 152906521 w 285"/>
              <a:gd name="T51" fmla="*/ 21944195 h 61"/>
              <a:gd name="T52" fmla="*/ 145927296 w 285"/>
              <a:gd name="T53" fmla="*/ 20724682 h 61"/>
              <a:gd name="T54" fmla="*/ 138313234 w 285"/>
              <a:gd name="T55" fmla="*/ 19505951 h 61"/>
              <a:gd name="T56" fmla="*/ 131334009 w 285"/>
              <a:gd name="T57" fmla="*/ 18896195 h 61"/>
              <a:gd name="T58" fmla="*/ 124355581 w 285"/>
              <a:gd name="T59" fmla="*/ 17676682 h 61"/>
              <a:gd name="T60" fmla="*/ 115472641 w 285"/>
              <a:gd name="T61" fmla="*/ 16457951 h 61"/>
              <a:gd name="T62" fmla="*/ 109762293 w 285"/>
              <a:gd name="T63" fmla="*/ 15238439 h 61"/>
              <a:gd name="T64" fmla="*/ 103417905 w 285"/>
              <a:gd name="T65" fmla="*/ 14019707 h 61"/>
              <a:gd name="T66" fmla="*/ 97707558 w 285"/>
              <a:gd name="T67" fmla="*/ 12800195 h 61"/>
              <a:gd name="T68" fmla="*/ 90094292 w 285"/>
              <a:gd name="T69" fmla="*/ 11581463 h 61"/>
              <a:gd name="T70" fmla="*/ 69791454 w 285"/>
              <a:gd name="T71" fmla="*/ 9143219 h 61"/>
              <a:gd name="T72" fmla="*/ 52660412 w 285"/>
              <a:gd name="T73" fmla="*/ 12800195 h 61"/>
              <a:gd name="T74" fmla="*/ 37433084 w 285"/>
              <a:gd name="T75" fmla="*/ 17676682 h 61"/>
              <a:gd name="T76" fmla="*/ 33626451 w 285"/>
              <a:gd name="T77" fmla="*/ 18896195 h 61"/>
              <a:gd name="T78" fmla="*/ 27282063 w 285"/>
              <a:gd name="T79" fmla="*/ 20724682 h 61"/>
              <a:gd name="T80" fmla="*/ 20302838 w 285"/>
              <a:gd name="T81" fmla="*/ 23162926 h 61"/>
              <a:gd name="T82" fmla="*/ 14592491 w 285"/>
              <a:gd name="T83" fmla="*/ 26819902 h 61"/>
              <a:gd name="T84" fmla="*/ 4441470 w 285"/>
              <a:gd name="T85" fmla="*/ 33525658 h 61"/>
              <a:gd name="T86" fmla="*/ 1268878 w 285"/>
              <a:gd name="T87" fmla="*/ 37182633 h 61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285" h="61">
                <a:moveTo>
                  <a:pt x="2" y="61"/>
                </a:moveTo>
                <a:lnTo>
                  <a:pt x="0" y="59"/>
                </a:lnTo>
                <a:lnTo>
                  <a:pt x="0" y="55"/>
                </a:lnTo>
                <a:lnTo>
                  <a:pt x="2" y="48"/>
                </a:lnTo>
                <a:lnTo>
                  <a:pt x="5" y="40"/>
                </a:lnTo>
                <a:lnTo>
                  <a:pt x="9" y="34"/>
                </a:lnTo>
                <a:lnTo>
                  <a:pt x="13" y="31"/>
                </a:lnTo>
                <a:lnTo>
                  <a:pt x="17" y="25"/>
                </a:lnTo>
                <a:lnTo>
                  <a:pt x="24" y="21"/>
                </a:lnTo>
                <a:lnTo>
                  <a:pt x="30" y="17"/>
                </a:lnTo>
                <a:lnTo>
                  <a:pt x="40" y="13"/>
                </a:lnTo>
                <a:lnTo>
                  <a:pt x="45" y="10"/>
                </a:lnTo>
                <a:lnTo>
                  <a:pt x="51" y="8"/>
                </a:lnTo>
                <a:lnTo>
                  <a:pt x="57" y="6"/>
                </a:lnTo>
                <a:lnTo>
                  <a:pt x="64" y="6"/>
                </a:lnTo>
                <a:lnTo>
                  <a:pt x="70" y="2"/>
                </a:lnTo>
                <a:lnTo>
                  <a:pt x="78" y="2"/>
                </a:lnTo>
                <a:lnTo>
                  <a:pt x="85" y="0"/>
                </a:lnTo>
                <a:lnTo>
                  <a:pt x="93" y="0"/>
                </a:lnTo>
                <a:lnTo>
                  <a:pt x="100" y="0"/>
                </a:lnTo>
                <a:lnTo>
                  <a:pt x="110" y="0"/>
                </a:lnTo>
                <a:lnTo>
                  <a:pt x="118" y="0"/>
                </a:lnTo>
                <a:lnTo>
                  <a:pt x="129" y="0"/>
                </a:lnTo>
                <a:lnTo>
                  <a:pt x="137" y="0"/>
                </a:lnTo>
                <a:lnTo>
                  <a:pt x="146" y="2"/>
                </a:lnTo>
                <a:lnTo>
                  <a:pt x="154" y="2"/>
                </a:lnTo>
                <a:lnTo>
                  <a:pt x="163" y="4"/>
                </a:lnTo>
                <a:lnTo>
                  <a:pt x="173" y="6"/>
                </a:lnTo>
                <a:lnTo>
                  <a:pt x="182" y="8"/>
                </a:lnTo>
                <a:lnTo>
                  <a:pt x="192" y="8"/>
                </a:lnTo>
                <a:lnTo>
                  <a:pt x="201" y="12"/>
                </a:lnTo>
                <a:lnTo>
                  <a:pt x="209" y="12"/>
                </a:lnTo>
                <a:lnTo>
                  <a:pt x="216" y="13"/>
                </a:lnTo>
                <a:lnTo>
                  <a:pt x="224" y="15"/>
                </a:lnTo>
                <a:lnTo>
                  <a:pt x="234" y="17"/>
                </a:lnTo>
                <a:lnTo>
                  <a:pt x="239" y="19"/>
                </a:lnTo>
                <a:lnTo>
                  <a:pt x="247" y="21"/>
                </a:lnTo>
                <a:lnTo>
                  <a:pt x="254" y="23"/>
                </a:lnTo>
                <a:lnTo>
                  <a:pt x="260" y="25"/>
                </a:lnTo>
                <a:lnTo>
                  <a:pt x="266" y="25"/>
                </a:lnTo>
                <a:lnTo>
                  <a:pt x="270" y="27"/>
                </a:lnTo>
                <a:lnTo>
                  <a:pt x="273" y="27"/>
                </a:lnTo>
                <a:lnTo>
                  <a:pt x="279" y="29"/>
                </a:lnTo>
                <a:lnTo>
                  <a:pt x="283" y="31"/>
                </a:lnTo>
                <a:lnTo>
                  <a:pt x="285" y="32"/>
                </a:lnTo>
                <a:lnTo>
                  <a:pt x="279" y="44"/>
                </a:lnTo>
                <a:lnTo>
                  <a:pt x="277" y="44"/>
                </a:lnTo>
                <a:lnTo>
                  <a:pt x="273" y="42"/>
                </a:lnTo>
                <a:lnTo>
                  <a:pt x="268" y="42"/>
                </a:lnTo>
                <a:lnTo>
                  <a:pt x="260" y="40"/>
                </a:lnTo>
                <a:lnTo>
                  <a:pt x="251" y="38"/>
                </a:lnTo>
                <a:lnTo>
                  <a:pt x="241" y="36"/>
                </a:lnTo>
                <a:lnTo>
                  <a:pt x="235" y="34"/>
                </a:lnTo>
                <a:lnTo>
                  <a:pt x="230" y="34"/>
                </a:lnTo>
                <a:lnTo>
                  <a:pt x="224" y="32"/>
                </a:lnTo>
                <a:lnTo>
                  <a:pt x="218" y="32"/>
                </a:lnTo>
                <a:lnTo>
                  <a:pt x="213" y="31"/>
                </a:lnTo>
                <a:lnTo>
                  <a:pt x="207" y="31"/>
                </a:lnTo>
                <a:lnTo>
                  <a:pt x="201" y="29"/>
                </a:lnTo>
                <a:lnTo>
                  <a:pt x="196" y="29"/>
                </a:lnTo>
                <a:lnTo>
                  <a:pt x="190" y="27"/>
                </a:lnTo>
                <a:lnTo>
                  <a:pt x="182" y="27"/>
                </a:lnTo>
                <a:lnTo>
                  <a:pt x="178" y="25"/>
                </a:lnTo>
                <a:lnTo>
                  <a:pt x="173" y="25"/>
                </a:lnTo>
                <a:lnTo>
                  <a:pt x="167" y="23"/>
                </a:lnTo>
                <a:lnTo>
                  <a:pt x="163" y="23"/>
                </a:lnTo>
                <a:lnTo>
                  <a:pt x="158" y="21"/>
                </a:lnTo>
                <a:lnTo>
                  <a:pt x="154" y="21"/>
                </a:lnTo>
                <a:lnTo>
                  <a:pt x="148" y="19"/>
                </a:lnTo>
                <a:lnTo>
                  <a:pt x="142" y="19"/>
                </a:lnTo>
                <a:lnTo>
                  <a:pt x="144" y="48"/>
                </a:lnTo>
                <a:lnTo>
                  <a:pt x="110" y="15"/>
                </a:lnTo>
                <a:lnTo>
                  <a:pt x="118" y="48"/>
                </a:lnTo>
                <a:lnTo>
                  <a:pt x="83" y="21"/>
                </a:lnTo>
                <a:lnTo>
                  <a:pt x="91" y="48"/>
                </a:lnTo>
                <a:lnTo>
                  <a:pt x="59" y="29"/>
                </a:lnTo>
                <a:lnTo>
                  <a:pt x="57" y="29"/>
                </a:lnTo>
                <a:lnTo>
                  <a:pt x="53" y="31"/>
                </a:lnTo>
                <a:lnTo>
                  <a:pt x="49" y="31"/>
                </a:lnTo>
                <a:lnTo>
                  <a:pt x="43" y="34"/>
                </a:lnTo>
                <a:lnTo>
                  <a:pt x="38" y="36"/>
                </a:lnTo>
                <a:lnTo>
                  <a:pt x="32" y="38"/>
                </a:lnTo>
                <a:lnTo>
                  <a:pt x="26" y="42"/>
                </a:lnTo>
                <a:lnTo>
                  <a:pt x="23" y="44"/>
                </a:lnTo>
                <a:lnTo>
                  <a:pt x="15" y="50"/>
                </a:lnTo>
                <a:lnTo>
                  <a:pt x="7" y="55"/>
                </a:lnTo>
                <a:lnTo>
                  <a:pt x="4" y="59"/>
                </a:lnTo>
                <a:lnTo>
                  <a:pt x="2" y="6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IN"/>
          </a:p>
        </p:txBody>
      </p:sp>
      <p:pic>
        <p:nvPicPr>
          <p:cNvPr id="11" name="Picture 10" descr="Cover-6Ed">
            <a:extLst>
              <a:ext uri="{FF2B5EF4-FFF2-40B4-BE49-F238E27FC236}">
                <a16:creationId xmlns:a16="http://schemas.microsoft.com/office/drawing/2014/main" id="{8415B884-A6BF-4E61-8F45-53870045B3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3" y="1"/>
            <a:ext cx="639762" cy="6119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 descr="Cover-6Ed">
            <a:extLst>
              <a:ext uri="{FF2B5EF4-FFF2-40B4-BE49-F238E27FC236}">
                <a16:creationId xmlns:a16="http://schemas.microsoft.com/office/drawing/2014/main" id="{C51EB6E8-DB40-47B3-A1ED-7368CB8F40A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6"/>
          <a:stretch>
            <a:fillRect/>
          </a:stretch>
        </p:blipFill>
        <p:spPr bwMode="auto">
          <a:xfrm>
            <a:off x="2304" y="1"/>
            <a:ext cx="812084" cy="7778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252708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682" r:id="rId1"/>
    <p:sldLayoutId id="2147493683" r:id="rId2"/>
    <p:sldLayoutId id="2147493684" r:id="rId3"/>
    <p:sldLayoutId id="2147493685" r:id="rId4"/>
    <p:sldLayoutId id="2147493686" r:id="rId5"/>
    <p:sldLayoutId id="2147493687" r:id="rId6"/>
    <p:sldLayoutId id="2147493688" r:id="rId7"/>
    <p:sldLayoutId id="2147493689" r:id="rId8"/>
    <p:sldLayoutId id="2147493690" r:id="rId9"/>
    <p:sldLayoutId id="2147493691" r:id="rId10"/>
    <p:sldLayoutId id="2147493692" r:id="rId11"/>
    <p:sldLayoutId id="2147493693" r:id="rId12"/>
    <p:sldLayoutId id="2147493694" r:id="rId13"/>
    <p:sldLayoutId id="2147493695" r:id="rId14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kumimoji="1" sz="2100" b="1">
          <a:solidFill>
            <a:srgbClr val="002060"/>
          </a:solidFill>
          <a:effectLst>
            <a:outerShdw blurRad="38100" dist="38100" dir="2700000" algn="tl">
              <a:srgbClr val="DDDDDD"/>
            </a:outerShdw>
          </a:effectLst>
          <a:latin typeface="+mj-lt"/>
          <a:ea typeface="MS PGothic" charset="0"/>
          <a:cs typeface="MS PGothic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charset="0"/>
          <a:cs typeface="MS PGothic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charset="0"/>
          <a:cs typeface="MS PGothic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charset="0"/>
          <a:cs typeface="MS PGothic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charset="0"/>
          <a:cs typeface="MS PGothic" charset="0"/>
        </a:defRPr>
      </a:lvl5pPr>
      <a:lvl6pPr marL="342900" algn="ctr" rtl="0" eaLnBrk="1" fontAlgn="base" hangingPunct="1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6pPr>
      <a:lvl7pPr marL="685800" algn="ctr" rtl="0" eaLnBrk="1" fontAlgn="base" hangingPunct="1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7pPr>
      <a:lvl8pPr marL="1028700" algn="ctr" rtl="0" eaLnBrk="1" fontAlgn="base" hangingPunct="1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8pPr>
      <a:lvl9pPr marL="1371600" algn="ctr" rtl="0" eaLnBrk="1" fontAlgn="base" hangingPunct="1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9pPr>
    </p:titleStyle>
    <p:bodyStyle>
      <a:lvl1pPr marL="257175" indent="-257175" algn="l" rtl="0" eaLnBrk="1" fontAlgn="base" hangingPunct="1">
        <a:spcBef>
          <a:spcPct val="35000"/>
        </a:spcBef>
        <a:spcAft>
          <a:spcPct val="0"/>
        </a:spcAft>
        <a:buClr>
          <a:srgbClr val="002060"/>
        </a:buClr>
        <a:buSzPct val="100000"/>
        <a:buFont typeface="Monotype Sorts" pitchFamily="-65" charset="2"/>
        <a:buChar char="n"/>
        <a:defRPr kumimoji="1" sz="1275">
          <a:solidFill>
            <a:schemeClr val="tx1"/>
          </a:solidFill>
          <a:latin typeface="+mn-lt"/>
          <a:ea typeface="MS PGothic" charset="0"/>
          <a:cs typeface="MS PGothic" charset="0"/>
        </a:defRPr>
      </a:lvl1pPr>
      <a:lvl2pPr marL="557213" indent="-214313" algn="l" rtl="0" eaLnBrk="1" fontAlgn="base" hangingPunct="1">
        <a:spcBef>
          <a:spcPct val="35000"/>
        </a:spcBef>
        <a:spcAft>
          <a:spcPct val="0"/>
        </a:spcAft>
        <a:buClr>
          <a:srgbClr val="FF9933"/>
        </a:buClr>
        <a:buSzPct val="90000"/>
        <a:buFont typeface="Monotype Sorts" pitchFamily="-65" charset="2"/>
        <a:buChar char="l"/>
        <a:defRPr kumimoji="1" sz="1275">
          <a:solidFill>
            <a:schemeClr val="tx1"/>
          </a:solidFill>
          <a:latin typeface="+mn-lt"/>
          <a:ea typeface="MS PGothic" charset="0"/>
          <a:cs typeface="MS PGothic" charset="0"/>
        </a:defRPr>
      </a:lvl2pPr>
      <a:lvl3pPr marL="814388" indent="-171450" algn="l" rtl="0" eaLnBrk="1" fontAlgn="base" hangingPunct="1">
        <a:spcBef>
          <a:spcPct val="35000"/>
        </a:spcBef>
        <a:spcAft>
          <a:spcPct val="0"/>
        </a:spcAft>
        <a:buClr>
          <a:srgbClr val="33CC33"/>
        </a:buClr>
        <a:buSzPct val="85000"/>
        <a:buFont typeface="Webdings" panose="05030102010509060703" pitchFamily="18" charset="2"/>
        <a:buChar char="4"/>
        <a:defRPr kumimoji="1" sz="1275">
          <a:solidFill>
            <a:schemeClr val="tx1"/>
          </a:solidFill>
          <a:latin typeface="+mn-lt"/>
          <a:ea typeface="MS PGothic" charset="0"/>
          <a:cs typeface="MS PGothic" charset="0"/>
        </a:defRPr>
      </a:lvl3pPr>
      <a:lvl4pPr marL="1071563" indent="-171450" algn="l" rtl="0" eaLnBrk="1" fontAlgn="base" hangingPunct="1">
        <a:spcBef>
          <a:spcPct val="35000"/>
        </a:spcBef>
        <a:spcAft>
          <a:spcPct val="0"/>
        </a:spcAft>
        <a:buClr>
          <a:schemeClr val="hlink"/>
        </a:buClr>
        <a:buFont typeface="Times New Roman" panose="02020603050405020304" pitchFamily="18" charset="0"/>
        <a:buChar char="–"/>
        <a:defRPr kumimoji="1" sz="1275">
          <a:solidFill>
            <a:schemeClr val="tx1"/>
          </a:solidFill>
          <a:latin typeface="+mn-lt"/>
          <a:ea typeface="MS PGothic" charset="0"/>
          <a:cs typeface="MS PGothic" charset="0"/>
        </a:defRPr>
      </a:lvl4pPr>
      <a:lvl5pPr marL="1328738" indent="-171450" algn="l" rtl="0" eaLnBrk="1" fontAlgn="base" hangingPunct="1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 sz="1275">
          <a:solidFill>
            <a:schemeClr val="tx1"/>
          </a:solidFill>
          <a:latin typeface="+mn-lt"/>
          <a:ea typeface="MS PGothic" charset="0"/>
          <a:cs typeface="MS PGothic" charset="0"/>
        </a:defRPr>
      </a:lvl5pPr>
      <a:lvl6pPr marL="1671638" indent="-171450" algn="l" rtl="0" eaLnBrk="1" fontAlgn="base" hangingPunct="1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014538" indent="-171450" algn="l" rtl="0" eaLnBrk="1" fontAlgn="base" hangingPunct="1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2357438" indent="-171450" algn="l" rtl="0" eaLnBrk="1" fontAlgn="base" hangingPunct="1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2700338" indent="-171450" algn="l" rtl="0" eaLnBrk="1" fontAlgn="base" hangingPunct="1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56112478-D9B7-4D0D-ADE5-62D5EFAAFBB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768351" y="820342"/>
            <a:ext cx="7707313" cy="36778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512003" name="Rectangle 3">
            <a:extLst>
              <a:ext uri="{FF2B5EF4-FFF2-40B4-BE49-F238E27FC236}">
                <a16:creationId xmlns:a16="http://schemas.microsoft.com/office/drawing/2014/main" id="{D2EB5033-CF44-472B-B77D-FAA18581E631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4800600"/>
            <a:ext cx="19050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050">
                <a:solidFill>
                  <a:srgbClr val="002060"/>
                </a:solidFill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8BECA7E0-09BC-41D3-BD93-B7E81A2ACCB7}" type="slidenum">
              <a:rPr lang="en-US" altLang="en-US" smtClean="0"/>
              <a:pPr>
                <a:defRPr/>
              </a:pPr>
              <a:t>‹#›</a:t>
            </a:fld>
            <a:endParaRPr lang="en-US" altLang="en-US" dirty="0"/>
          </a:p>
        </p:txBody>
      </p:sp>
      <p:sp>
        <p:nvSpPr>
          <p:cNvPr id="1028" name="Text Box 4">
            <a:extLst>
              <a:ext uri="{FF2B5EF4-FFF2-40B4-BE49-F238E27FC236}">
                <a16:creationId xmlns:a16="http://schemas.microsoft.com/office/drawing/2014/main" id="{D0CFC8B2-2C6C-4CA4-9AFC-14298F0DD4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25878" y="4960144"/>
            <a:ext cx="1854995" cy="207749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750" b="1" dirty="0">
                <a:solidFill>
                  <a:srgbClr val="002060"/>
                </a:solidFill>
              </a:rPr>
              <a:t>©Silberschatz, Korth and Sudarshan</a:t>
            </a:r>
          </a:p>
        </p:txBody>
      </p:sp>
      <p:sp>
        <p:nvSpPr>
          <p:cNvPr id="512005" name="Text Box 5">
            <a:extLst>
              <a:ext uri="{FF2B5EF4-FFF2-40B4-BE49-F238E27FC236}">
                <a16:creationId xmlns:a16="http://schemas.microsoft.com/office/drawing/2014/main" id="{ED25C836-0663-424A-84A7-5AB80342286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12847" y="4960144"/>
            <a:ext cx="381835" cy="2077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750" b="1" dirty="0">
                <a:solidFill>
                  <a:srgbClr val="002060"/>
                </a:solidFill>
              </a:rPr>
              <a:t>6.</a:t>
            </a:r>
            <a:fld id="{669DE52E-05EC-4487-BE79-3F9A6A9F8797}" type="slidenum">
              <a:rPr lang="en-US" altLang="en-US" sz="750" b="1" smtClean="0">
                <a:solidFill>
                  <a:srgbClr val="002060"/>
                </a:solidFill>
              </a:rPr>
              <a:pPr algn="ctr">
                <a:spcBef>
                  <a:spcPct val="50000"/>
                </a:spcBef>
                <a:defRPr/>
              </a:pPr>
              <a:t>‹#›</a:t>
            </a:fld>
            <a:endParaRPr lang="en-US" altLang="en-US" sz="750" b="1" dirty="0">
              <a:solidFill>
                <a:srgbClr val="002060"/>
              </a:solidFill>
            </a:endParaRPr>
          </a:p>
        </p:txBody>
      </p:sp>
      <p:sp>
        <p:nvSpPr>
          <p:cNvPr id="512006" name="Rectangle 6">
            <a:extLst>
              <a:ext uri="{FF2B5EF4-FFF2-40B4-BE49-F238E27FC236}">
                <a16:creationId xmlns:a16="http://schemas.microsoft.com/office/drawing/2014/main" id="{BFAC4B4C-D3C2-4A14-871E-CC7D45F0769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768350" y="88106"/>
            <a:ext cx="8077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31" name="Text Box 7">
            <a:extLst>
              <a:ext uri="{FF2B5EF4-FFF2-40B4-BE49-F238E27FC236}">
                <a16:creationId xmlns:a16="http://schemas.microsoft.com/office/drawing/2014/main" id="{5472E9A1-C06F-4393-872E-7F8100F916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960144"/>
            <a:ext cx="1996059" cy="207749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sz="750" b="1" dirty="0">
                <a:solidFill>
                  <a:srgbClr val="002060"/>
                </a:solidFill>
              </a:rPr>
              <a:t>Database System Concepts - 7</a:t>
            </a:r>
            <a:r>
              <a:rPr lang="en-US" sz="750" b="1" baseline="30000" dirty="0">
                <a:solidFill>
                  <a:srgbClr val="002060"/>
                </a:solidFill>
              </a:rPr>
              <a:t>th</a:t>
            </a:r>
            <a:r>
              <a:rPr lang="en-US" sz="750" b="1" dirty="0">
                <a:solidFill>
                  <a:srgbClr val="002060"/>
                </a:solidFill>
              </a:rPr>
              <a:t> Edition</a:t>
            </a:r>
          </a:p>
        </p:txBody>
      </p:sp>
      <p:sp>
        <p:nvSpPr>
          <p:cNvPr id="1032" name="Freeform 8">
            <a:extLst>
              <a:ext uri="{FF2B5EF4-FFF2-40B4-BE49-F238E27FC236}">
                <a16:creationId xmlns:a16="http://schemas.microsoft.com/office/drawing/2014/main" id="{0362D880-06BD-4D02-876C-3226AC8E6F10}"/>
              </a:ext>
            </a:extLst>
          </p:cNvPr>
          <p:cNvSpPr>
            <a:spLocks/>
          </p:cNvSpPr>
          <p:nvPr/>
        </p:nvSpPr>
        <p:spPr bwMode="auto">
          <a:xfrm>
            <a:off x="8916988" y="4083844"/>
            <a:ext cx="227012" cy="35719"/>
          </a:xfrm>
          <a:custGeom>
            <a:avLst/>
            <a:gdLst>
              <a:gd name="T0" fmla="*/ 0 w 285"/>
              <a:gd name="T1" fmla="*/ 2147483646 h 61"/>
              <a:gd name="T2" fmla="*/ 2147483646 w 285"/>
              <a:gd name="T3" fmla="*/ 2147483646 h 61"/>
              <a:gd name="T4" fmla="*/ 2147483646 w 285"/>
              <a:gd name="T5" fmla="*/ 2147483646 h 61"/>
              <a:gd name="T6" fmla="*/ 2147483646 w 285"/>
              <a:gd name="T7" fmla="*/ 2147483646 h 61"/>
              <a:gd name="T8" fmla="*/ 2147483646 w 285"/>
              <a:gd name="T9" fmla="*/ 2147483646 h 61"/>
              <a:gd name="T10" fmla="*/ 2147483646 w 285"/>
              <a:gd name="T11" fmla="*/ 2147483646 h 61"/>
              <a:gd name="T12" fmla="*/ 2147483646 w 285"/>
              <a:gd name="T13" fmla="*/ 2147483646 h 61"/>
              <a:gd name="T14" fmla="*/ 2147483646 w 285"/>
              <a:gd name="T15" fmla="*/ 2147483646 h 61"/>
              <a:gd name="T16" fmla="*/ 2147483646 w 285"/>
              <a:gd name="T17" fmla="*/ 0 h 61"/>
              <a:gd name="T18" fmla="*/ 2147483646 w 285"/>
              <a:gd name="T19" fmla="*/ 0 h 61"/>
              <a:gd name="T20" fmla="*/ 2147483646 w 285"/>
              <a:gd name="T21" fmla="*/ 0 h 61"/>
              <a:gd name="T22" fmla="*/ 2147483646 w 285"/>
              <a:gd name="T23" fmla="*/ 0 h 61"/>
              <a:gd name="T24" fmla="*/ 2147483646 w 285"/>
              <a:gd name="T25" fmla="*/ 2147483646 h 61"/>
              <a:gd name="T26" fmla="*/ 2147483646 w 285"/>
              <a:gd name="T27" fmla="*/ 2147483646 h 61"/>
              <a:gd name="T28" fmla="*/ 2147483646 w 285"/>
              <a:gd name="T29" fmla="*/ 2147483646 h 61"/>
              <a:gd name="T30" fmla="*/ 2147483646 w 285"/>
              <a:gd name="T31" fmla="*/ 2147483646 h 61"/>
              <a:gd name="T32" fmla="*/ 2147483646 w 285"/>
              <a:gd name="T33" fmla="*/ 2147483646 h 61"/>
              <a:gd name="T34" fmla="*/ 2147483646 w 285"/>
              <a:gd name="T35" fmla="*/ 2147483646 h 61"/>
              <a:gd name="T36" fmla="*/ 2147483646 w 285"/>
              <a:gd name="T37" fmla="*/ 2147483646 h 61"/>
              <a:gd name="T38" fmla="*/ 2147483646 w 285"/>
              <a:gd name="T39" fmla="*/ 2147483646 h 61"/>
              <a:gd name="T40" fmla="*/ 2147483646 w 285"/>
              <a:gd name="T41" fmla="*/ 2147483646 h 61"/>
              <a:gd name="T42" fmla="*/ 2147483646 w 285"/>
              <a:gd name="T43" fmla="*/ 2147483646 h 61"/>
              <a:gd name="T44" fmla="*/ 2147483646 w 285"/>
              <a:gd name="T45" fmla="*/ 2147483646 h 61"/>
              <a:gd name="T46" fmla="*/ 2147483646 w 285"/>
              <a:gd name="T47" fmla="*/ 2147483646 h 61"/>
              <a:gd name="T48" fmla="*/ 2147483646 w 285"/>
              <a:gd name="T49" fmla="*/ 2147483646 h 61"/>
              <a:gd name="T50" fmla="*/ 2147483646 w 285"/>
              <a:gd name="T51" fmla="*/ 2147483646 h 61"/>
              <a:gd name="T52" fmla="*/ 2147483646 w 285"/>
              <a:gd name="T53" fmla="*/ 2147483646 h 61"/>
              <a:gd name="T54" fmla="*/ 2147483646 w 285"/>
              <a:gd name="T55" fmla="*/ 2147483646 h 61"/>
              <a:gd name="T56" fmla="*/ 2147483646 w 285"/>
              <a:gd name="T57" fmla="*/ 2147483646 h 61"/>
              <a:gd name="T58" fmla="*/ 2147483646 w 285"/>
              <a:gd name="T59" fmla="*/ 2147483646 h 61"/>
              <a:gd name="T60" fmla="*/ 2147483646 w 285"/>
              <a:gd name="T61" fmla="*/ 2147483646 h 61"/>
              <a:gd name="T62" fmla="*/ 2147483646 w 285"/>
              <a:gd name="T63" fmla="*/ 2147483646 h 61"/>
              <a:gd name="T64" fmla="*/ 2147483646 w 285"/>
              <a:gd name="T65" fmla="*/ 2147483646 h 61"/>
              <a:gd name="T66" fmla="*/ 2147483646 w 285"/>
              <a:gd name="T67" fmla="*/ 2147483646 h 61"/>
              <a:gd name="T68" fmla="*/ 2147483646 w 285"/>
              <a:gd name="T69" fmla="*/ 2147483646 h 61"/>
              <a:gd name="T70" fmla="*/ 2147483646 w 285"/>
              <a:gd name="T71" fmla="*/ 2147483646 h 61"/>
              <a:gd name="T72" fmla="*/ 2147483646 w 285"/>
              <a:gd name="T73" fmla="*/ 2147483646 h 61"/>
              <a:gd name="T74" fmla="*/ 2147483646 w 285"/>
              <a:gd name="T75" fmla="*/ 2147483646 h 61"/>
              <a:gd name="T76" fmla="*/ 2147483646 w 285"/>
              <a:gd name="T77" fmla="*/ 2147483646 h 61"/>
              <a:gd name="T78" fmla="*/ 2147483646 w 285"/>
              <a:gd name="T79" fmla="*/ 2147483646 h 61"/>
              <a:gd name="T80" fmla="*/ 2147483646 w 285"/>
              <a:gd name="T81" fmla="*/ 2147483646 h 61"/>
              <a:gd name="T82" fmla="*/ 2147483646 w 285"/>
              <a:gd name="T83" fmla="*/ 2147483646 h 61"/>
              <a:gd name="T84" fmla="*/ 2147483646 w 285"/>
              <a:gd name="T85" fmla="*/ 2147483646 h 61"/>
              <a:gd name="T86" fmla="*/ 2147483646 w 285"/>
              <a:gd name="T87" fmla="*/ 2147483646 h 61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285" h="61">
                <a:moveTo>
                  <a:pt x="2" y="61"/>
                </a:moveTo>
                <a:lnTo>
                  <a:pt x="0" y="59"/>
                </a:lnTo>
                <a:lnTo>
                  <a:pt x="0" y="55"/>
                </a:lnTo>
                <a:lnTo>
                  <a:pt x="2" y="48"/>
                </a:lnTo>
                <a:lnTo>
                  <a:pt x="5" y="40"/>
                </a:lnTo>
                <a:lnTo>
                  <a:pt x="9" y="34"/>
                </a:lnTo>
                <a:lnTo>
                  <a:pt x="13" y="31"/>
                </a:lnTo>
                <a:lnTo>
                  <a:pt x="17" y="25"/>
                </a:lnTo>
                <a:lnTo>
                  <a:pt x="24" y="21"/>
                </a:lnTo>
                <a:lnTo>
                  <a:pt x="30" y="17"/>
                </a:lnTo>
                <a:lnTo>
                  <a:pt x="40" y="13"/>
                </a:lnTo>
                <a:lnTo>
                  <a:pt x="45" y="10"/>
                </a:lnTo>
                <a:lnTo>
                  <a:pt x="51" y="8"/>
                </a:lnTo>
                <a:lnTo>
                  <a:pt x="57" y="6"/>
                </a:lnTo>
                <a:lnTo>
                  <a:pt x="64" y="6"/>
                </a:lnTo>
                <a:lnTo>
                  <a:pt x="70" y="2"/>
                </a:lnTo>
                <a:lnTo>
                  <a:pt x="78" y="2"/>
                </a:lnTo>
                <a:lnTo>
                  <a:pt x="85" y="0"/>
                </a:lnTo>
                <a:lnTo>
                  <a:pt x="93" y="0"/>
                </a:lnTo>
                <a:lnTo>
                  <a:pt x="100" y="0"/>
                </a:lnTo>
                <a:lnTo>
                  <a:pt x="110" y="0"/>
                </a:lnTo>
                <a:lnTo>
                  <a:pt x="118" y="0"/>
                </a:lnTo>
                <a:lnTo>
                  <a:pt x="129" y="0"/>
                </a:lnTo>
                <a:lnTo>
                  <a:pt x="137" y="0"/>
                </a:lnTo>
                <a:lnTo>
                  <a:pt x="146" y="2"/>
                </a:lnTo>
                <a:lnTo>
                  <a:pt x="154" y="2"/>
                </a:lnTo>
                <a:lnTo>
                  <a:pt x="163" y="4"/>
                </a:lnTo>
                <a:lnTo>
                  <a:pt x="173" y="6"/>
                </a:lnTo>
                <a:lnTo>
                  <a:pt x="182" y="8"/>
                </a:lnTo>
                <a:lnTo>
                  <a:pt x="192" y="8"/>
                </a:lnTo>
                <a:lnTo>
                  <a:pt x="201" y="12"/>
                </a:lnTo>
                <a:lnTo>
                  <a:pt x="209" y="12"/>
                </a:lnTo>
                <a:lnTo>
                  <a:pt x="216" y="13"/>
                </a:lnTo>
                <a:lnTo>
                  <a:pt x="224" y="15"/>
                </a:lnTo>
                <a:lnTo>
                  <a:pt x="234" y="17"/>
                </a:lnTo>
                <a:lnTo>
                  <a:pt x="239" y="19"/>
                </a:lnTo>
                <a:lnTo>
                  <a:pt x="247" y="21"/>
                </a:lnTo>
                <a:lnTo>
                  <a:pt x="254" y="23"/>
                </a:lnTo>
                <a:lnTo>
                  <a:pt x="260" y="25"/>
                </a:lnTo>
                <a:lnTo>
                  <a:pt x="266" y="25"/>
                </a:lnTo>
                <a:lnTo>
                  <a:pt x="270" y="27"/>
                </a:lnTo>
                <a:lnTo>
                  <a:pt x="273" y="27"/>
                </a:lnTo>
                <a:lnTo>
                  <a:pt x="279" y="29"/>
                </a:lnTo>
                <a:lnTo>
                  <a:pt x="283" y="31"/>
                </a:lnTo>
                <a:lnTo>
                  <a:pt x="285" y="32"/>
                </a:lnTo>
                <a:lnTo>
                  <a:pt x="279" y="44"/>
                </a:lnTo>
                <a:lnTo>
                  <a:pt x="277" y="44"/>
                </a:lnTo>
                <a:lnTo>
                  <a:pt x="273" y="42"/>
                </a:lnTo>
                <a:lnTo>
                  <a:pt x="268" y="42"/>
                </a:lnTo>
                <a:lnTo>
                  <a:pt x="260" y="40"/>
                </a:lnTo>
                <a:lnTo>
                  <a:pt x="251" y="38"/>
                </a:lnTo>
                <a:lnTo>
                  <a:pt x="241" y="36"/>
                </a:lnTo>
                <a:lnTo>
                  <a:pt x="235" y="34"/>
                </a:lnTo>
                <a:lnTo>
                  <a:pt x="230" y="34"/>
                </a:lnTo>
                <a:lnTo>
                  <a:pt x="224" y="32"/>
                </a:lnTo>
                <a:lnTo>
                  <a:pt x="218" y="32"/>
                </a:lnTo>
                <a:lnTo>
                  <a:pt x="213" y="31"/>
                </a:lnTo>
                <a:lnTo>
                  <a:pt x="207" y="31"/>
                </a:lnTo>
                <a:lnTo>
                  <a:pt x="201" y="29"/>
                </a:lnTo>
                <a:lnTo>
                  <a:pt x="196" y="29"/>
                </a:lnTo>
                <a:lnTo>
                  <a:pt x="190" y="27"/>
                </a:lnTo>
                <a:lnTo>
                  <a:pt x="182" y="27"/>
                </a:lnTo>
                <a:lnTo>
                  <a:pt x="178" y="25"/>
                </a:lnTo>
                <a:lnTo>
                  <a:pt x="173" y="25"/>
                </a:lnTo>
                <a:lnTo>
                  <a:pt x="167" y="23"/>
                </a:lnTo>
                <a:lnTo>
                  <a:pt x="163" y="23"/>
                </a:lnTo>
                <a:lnTo>
                  <a:pt x="158" y="21"/>
                </a:lnTo>
                <a:lnTo>
                  <a:pt x="154" y="21"/>
                </a:lnTo>
                <a:lnTo>
                  <a:pt x="148" y="19"/>
                </a:lnTo>
                <a:lnTo>
                  <a:pt x="142" y="19"/>
                </a:lnTo>
                <a:lnTo>
                  <a:pt x="144" y="48"/>
                </a:lnTo>
                <a:lnTo>
                  <a:pt x="110" y="15"/>
                </a:lnTo>
                <a:lnTo>
                  <a:pt x="118" y="48"/>
                </a:lnTo>
                <a:lnTo>
                  <a:pt x="83" y="21"/>
                </a:lnTo>
                <a:lnTo>
                  <a:pt x="91" y="48"/>
                </a:lnTo>
                <a:lnTo>
                  <a:pt x="59" y="29"/>
                </a:lnTo>
                <a:lnTo>
                  <a:pt x="57" y="29"/>
                </a:lnTo>
                <a:lnTo>
                  <a:pt x="53" y="31"/>
                </a:lnTo>
                <a:lnTo>
                  <a:pt x="49" y="31"/>
                </a:lnTo>
                <a:lnTo>
                  <a:pt x="43" y="34"/>
                </a:lnTo>
                <a:lnTo>
                  <a:pt x="38" y="36"/>
                </a:lnTo>
                <a:lnTo>
                  <a:pt x="32" y="38"/>
                </a:lnTo>
                <a:lnTo>
                  <a:pt x="26" y="42"/>
                </a:lnTo>
                <a:lnTo>
                  <a:pt x="23" y="44"/>
                </a:lnTo>
                <a:lnTo>
                  <a:pt x="15" y="50"/>
                </a:lnTo>
                <a:lnTo>
                  <a:pt x="7" y="55"/>
                </a:lnTo>
                <a:lnTo>
                  <a:pt x="4" y="59"/>
                </a:lnTo>
                <a:lnTo>
                  <a:pt x="2" y="6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IN"/>
          </a:p>
        </p:txBody>
      </p:sp>
      <p:pic>
        <p:nvPicPr>
          <p:cNvPr id="10" name="Picture 8" descr="Cover-6Ed"/>
          <p:cNvPicPr>
            <a:picLocks noChangeAspect="1" noChangeArrowheads="1"/>
          </p:cNvPicPr>
          <p:nvPr userDrawn="1"/>
        </p:nvPicPr>
        <p:blipFill>
          <a:blip r:embed="rId15"/>
          <a:stretch>
            <a:fillRect/>
          </a:stretch>
        </p:blipFill>
        <p:spPr bwMode="auto">
          <a:xfrm>
            <a:off x="5546" y="1"/>
            <a:ext cx="742012" cy="710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521661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697" r:id="rId1"/>
    <p:sldLayoutId id="2147493698" r:id="rId2"/>
    <p:sldLayoutId id="2147493699" r:id="rId3"/>
    <p:sldLayoutId id="2147493700" r:id="rId4"/>
    <p:sldLayoutId id="2147493701" r:id="rId5"/>
    <p:sldLayoutId id="2147493702" r:id="rId6"/>
    <p:sldLayoutId id="2147493703" r:id="rId7"/>
    <p:sldLayoutId id="2147493704" r:id="rId8"/>
    <p:sldLayoutId id="2147493705" r:id="rId9"/>
    <p:sldLayoutId id="2147493706" r:id="rId10"/>
    <p:sldLayoutId id="2147493707" r:id="rId11"/>
    <p:sldLayoutId id="2147493708" r:id="rId12"/>
    <p:sldLayoutId id="2147493709" r:id="rId13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2100" b="1">
          <a:solidFill>
            <a:srgbClr val="002060"/>
          </a:solidFill>
          <a:effectLst>
            <a:outerShdw blurRad="38100" dist="38100" dir="2700000" algn="tl">
              <a:srgbClr val="DDDDDD"/>
            </a:outerShdw>
          </a:effectLst>
          <a:latin typeface="+mj-lt"/>
          <a:ea typeface="MS PGothic" panose="020B0600070205080204" pitchFamily="34" charset="-128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5pPr>
      <a:lvl6pPr marL="3429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6pPr>
      <a:lvl7pPr marL="6858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7pPr>
      <a:lvl8pPr marL="10287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8pPr>
      <a:lvl9pPr marL="13716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9pPr>
    </p:titleStyle>
    <p:bodyStyle>
      <a:lvl1pPr marL="257175" indent="-257175" algn="l" rtl="0" eaLnBrk="0" fontAlgn="base" hangingPunct="0">
        <a:spcBef>
          <a:spcPct val="35000"/>
        </a:spcBef>
        <a:spcAft>
          <a:spcPct val="0"/>
        </a:spcAft>
        <a:buClr>
          <a:srgbClr val="002060"/>
        </a:buClr>
        <a:buSzPct val="110000"/>
        <a:buFont typeface="Wingdings" panose="05000000000000000000" pitchFamily="2" charset="2"/>
        <a:buChar char="§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  <a:cs typeface="ＭＳ Ｐゴシック" charset="0"/>
        </a:defRPr>
      </a:lvl1pPr>
      <a:lvl2pPr marL="557213" indent="-214313" algn="l" rtl="0" eaLnBrk="0" fontAlgn="base" hangingPunct="0">
        <a:spcBef>
          <a:spcPct val="35000"/>
        </a:spcBef>
        <a:spcAft>
          <a:spcPct val="0"/>
        </a:spcAft>
        <a:buClr>
          <a:schemeClr val="folHlink"/>
        </a:buClr>
        <a:buSzPct val="110000"/>
        <a:buFont typeface="Arial" panose="020B0604020202020204" pitchFamily="34" charset="0"/>
        <a:buChar char="•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2pPr>
      <a:lvl3pPr marL="814388" indent="-171450" algn="l" rtl="0" eaLnBrk="0" fontAlgn="base" hangingPunct="0">
        <a:spcBef>
          <a:spcPct val="35000"/>
        </a:spcBef>
        <a:spcAft>
          <a:spcPct val="0"/>
        </a:spcAft>
        <a:buClr>
          <a:srgbClr val="33CC33"/>
        </a:buClr>
        <a:buSzPct val="85000"/>
        <a:buFont typeface="Wingdings" panose="05000000000000000000" pitchFamily="2" charset="2"/>
        <a:buChar char="§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3pPr>
      <a:lvl4pPr marL="1071563" indent="-17145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Font typeface="Arial" panose="020B0604020202020204" pitchFamily="34" charset="0"/>
        <a:buChar char="•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4pPr>
      <a:lvl5pPr marL="13287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Font typeface="Wingdings" panose="05000000000000000000" pitchFamily="2" charset="2"/>
        <a:buChar char="§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5pPr>
      <a:lvl6pPr marL="16716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0145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23574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27003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.emf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hyperlink" Target="https://en.wikipedia.org/wiki/Multi-model_database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tif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utorialspoint.com/mongodb/index.htm" TargetMode="External"/><Relationship Id="rId2" Type="http://schemas.openxmlformats.org/officeDocument/2006/relationships/hyperlink" Target="https://www.tutorialspoint.com/python_data_access" TargetMode="Externa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1.e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9.xml"/><Relationship Id="rId6" Type="http://schemas.openxmlformats.org/officeDocument/2006/relationships/hyperlink" Target="https://www.amazon.com/s/ref=dp_byline_sr_book_3?ie=UTF8&amp;text=Jennifer+Widom&amp;search-alias=books&amp;field-author=Jennifer+Widom&amp;sort=relevancerank" TargetMode="External"/><Relationship Id="rId5" Type="http://schemas.openxmlformats.org/officeDocument/2006/relationships/hyperlink" Target="https://www.amazon.com/s/ref=dp_byline_sr_book_2?ie=UTF8&amp;text=Jeffrey+D.+Ullman&amp;search-alias=books&amp;field-author=Jeffrey+D.+Ullman&amp;sort=relevancerank" TargetMode="External"/><Relationship Id="rId4" Type="http://schemas.openxmlformats.org/officeDocument/2006/relationships/hyperlink" Target="https://www.amazon.com/s/ref=dp_byline_sr_book_1?ie=UTF8&amp;text=Hector+Garcia-Molina&amp;search-alias=books&amp;field-author=Hector+Garcia-Molina&amp;sort=relevancerank" TargetMode="Externa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9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5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4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9.emf"/><Relationship Id="rId5" Type="http://schemas.openxmlformats.org/officeDocument/2006/relationships/image" Target="../media/image38.wmf"/><Relationship Id="rId4" Type="http://schemas.openxmlformats.org/officeDocument/2006/relationships/oleObject" Target="../embeddings/oleObject1.bin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41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40.wmf"/><Relationship Id="rId4" Type="http://schemas.openxmlformats.org/officeDocument/2006/relationships/oleObject" Target="../embeddings/oleObject2.bin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127.0.0.1:5001/api/lahmansbaseballdb" TargetMode="External"/><Relationship Id="rId2" Type="http://schemas.openxmlformats.org/officeDocument/2006/relationships/hyperlink" Target="http://127.0.0.1:5001/api" TargetMode="Externa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CE15D65-8053-1B4E-B089-18B4089AAF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" y="-1"/>
            <a:ext cx="9144001" cy="5143501"/>
          </a:xfrm>
          <a:prstGeom prst="rect">
            <a:avLst/>
          </a:prstGeom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pic>
        <p:nvPicPr>
          <p:cNvPr id="3075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6" name="TextBox 9"/>
          <p:cNvSpPr txBox="1">
            <a:spLocks noChangeArrowheads="1"/>
          </p:cNvSpPr>
          <p:nvPr/>
        </p:nvSpPr>
        <p:spPr bwMode="auto">
          <a:xfrm>
            <a:off x="0" y="12616"/>
            <a:ext cx="9144000" cy="1815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2800" i="1" dirty="0"/>
              <a:t>W4111 – Introduction to Databases: Section 002, Spring 2021</a:t>
            </a:r>
            <a:br>
              <a:rPr lang="en-US" altLang="en-US" sz="2800" i="1" dirty="0"/>
            </a:br>
            <a:br>
              <a:rPr lang="en-US" altLang="en-US" sz="2800" i="1" dirty="0"/>
            </a:br>
            <a:r>
              <a:rPr lang="en-US" altLang="en-US" sz="2800" b="1" i="1" dirty="0">
                <a:solidFill>
                  <a:srgbClr val="FFFF00"/>
                </a:solidFill>
              </a:rPr>
              <a:t>Lecture 10:</a:t>
            </a:r>
            <a:br>
              <a:rPr lang="en-US" altLang="en-US" sz="2800" b="1" i="1" dirty="0">
                <a:solidFill>
                  <a:srgbClr val="FFFF00"/>
                </a:solidFill>
              </a:rPr>
            </a:br>
            <a:r>
              <a:rPr lang="en-US" altLang="en-US" sz="2800" b="1" i="1" dirty="0">
                <a:solidFill>
                  <a:srgbClr val="FFFF00"/>
                </a:solidFill>
              </a:rPr>
              <a:t>MongoDB, NoSQL, Query Processing</a:t>
            </a:r>
          </a:p>
        </p:txBody>
      </p:sp>
      <p:sp>
        <p:nvSpPr>
          <p:cNvPr id="3077" name="TextBox 10"/>
          <p:cNvSpPr txBox="1">
            <a:spLocks noChangeArrowheads="1"/>
          </p:cNvSpPr>
          <p:nvPr/>
        </p:nvSpPr>
        <p:spPr bwMode="auto">
          <a:xfrm>
            <a:off x="0" y="4732991"/>
            <a:ext cx="9144000" cy="3638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lnSpc>
                <a:spcPts val="2400"/>
              </a:lnSpc>
            </a:pPr>
            <a:r>
              <a:rPr lang="en-US" altLang="en-US" sz="1200" i="1" dirty="0">
                <a:solidFill>
                  <a:schemeClr val="bg1"/>
                </a:solidFill>
              </a:rPr>
              <a:t>© Donald F. Ferguson, 2021</a:t>
            </a:r>
          </a:p>
        </p:txBody>
      </p:sp>
    </p:spTree>
    <p:extLst>
      <p:ext uri="{BB962C8B-B14F-4D97-AF65-F5344CB8AC3E}">
        <p14:creationId xmlns:p14="http://schemas.microsoft.com/office/powerpoint/2010/main" val="20379959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0EBD626-276D-4A40-97BB-4CAD7DD5F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Simplistic, Conceptual Mapping (Examples)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81CD1BB-2B96-7340-8E52-7798838E9B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0284813"/>
              </p:ext>
            </p:extLst>
          </p:nvPr>
        </p:nvGraphicFramePr>
        <p:xfrm>
          <a:off x="76200" y="539750"/>
          <a:ext cx="8915400" cy="3881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5400">
                  <a:extLst>
                    <a:ext uri="{9D8B030D-6E8A-4147-A177-3AD203B41FA5}">
                      <a16:colId xmlns:a16="http://schemas.microsoft.com/office/drawing/2014/main" val="1105482728"/>
                    </a:ext>
                  </a:extLst>
                </a:gridCol>
                <a:gridCol w="3162300">
                  <a:extLst>
                    <a:ext uri="{9D8B030D-6E8A-4147-A177-3AD203B41FA5}">
                      <a16:colId xmlns:a16="http://schemas.microsoft.com/office/drawing/2014/main" val="1740203498"/>
                    </a:ext>
                  </a:extLst>
                </a:gridCol>
                <a:gridCol w="3162300">
                  <a:extLst>
                    <a:ext uri="{9D8B030D-6E8A-4147-A177-3AD203B41FA5}">
                      <a16:colId xmlns:a16="http://schemas.microsoft.com/office/drawing/2014/main" val="1388233871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1853060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REST Method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Resource Path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Relational Operation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DB Resource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66512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DELETE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/people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DROP TABLE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people table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58602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POST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/people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INSERT INTO PEOPLE (...) VALUES(...)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people table</a:t>
                      </a:r>
                      <a:br>
                        <a:rPr lang="en-US" sz="1400" dirty="0"/>
                      </a:br>
                      <a:r>
                        <a:rPr lang="en-US" sz="1400" dirty="0"/>
                        <a:t>people row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93420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/people/21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SHOW KEYS FROM people ...;</a:t>
                      </a:r>
                    </a:p>
                    <a:p>
                      <a:endParaRPr lang="en-US" sz="1400" dirty="0"/>
                    </a:p>
                    <a:p>
                      <a:r>
                        <a:rPr lang="en-US" sz="1400" dirty="0"/>
                        <a:t>SELECT * FROM people WHERE</a:t>
                      </a:r>
                      <a:br>
                        <a:rPr lang="en-US" sz="1400" dirty="0"/>
                      </a:br>
                      <a:r>
                        <a:rPr lang="en-US" sz="1400" dirty="0"/>
                        <a:t>     </a:t>
                      </a:r>
                      <a:r>
                        <a:rPr lang="en-US" sz="1400" dirty="0" err="1"/>
                        <a:t>playerID</a:t>
                      </a:r>
                      <a:r>
                        <a:rPr lang="en-US" sz="1400" dirty="0"/>
                        <a:t>= 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people row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92147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/people/21/batting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SELECT batting.* FROM</a:t>
                      </a:r>
                      <a:br>
                        <a:rPr lang="en-US" sz="1400" dirty="0"/>
                      </a:br>
                      <a:r>
                        <a:rPr lang="en-US" sz="1400" dirty="0"/>
                        <a:t>    people JOIN batting USING(</a:t>
                      </a:r>
                      <a:r>
                        <a:rPr lang="en-US" sz="1400" dirty="0" err="1"/>
                        <a:t>playerID</a:t>
                      </a:r>
                      <a:r>
                        <a:rPr lang="en-US" sz="1400" dirty="0"/>
                        <a:t>)</a:t>
                      </a:r>
                      <a:br>
                        <a:rPr lang="en-US" sz="1400" dirty="0"/>
                      </a:br>
                      <a:r>
                        <a:rPr lang="en-US" sz="1400" dirty="0"/>
                        <a:t>WHERE </a:t>
                      </a:r>
                      <a:r>
                        <a:rPr lang="en-US" sz="1400" dirty="0" err="1"/>
                        <a:t>playerID</a:t>
                      </a:r>
                      <a:r>
                        <a:rPr lang="en-US" sz="1400" dirty="0"/>
                        <a:t>=21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20689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/people/21/batting/2004_1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SELECT batting.* FROM</a:t>
                      </a:r>
                      <a:br>
                        <a:rPr lang="en-US" sz="1400" dirty="0"/>
                      </a:br>
                      <a:r>
                        <a:rPr lang="en-US" sz="1400" dirty="0"/>
                        <a:t>    people JOIN batting USING(</a:t>
                      </a:r>
                      <a:r>
                        <a:rPr lang="en-US" sz="1400" dirty="0" err="1"/>
                        <a:t>playerID</a:t>
                      </a:r>
                      <a:r>
                        <a:rPr lang="en-US" sz="1400" dirty="0"/>
                        <a:t>)</a:t>
                      </a:r>
                      <a:br>
                        <a:rPr lang="en-US" sz="1400" dirty="0"/>
                      </a:br>
                      <a:r>
                        <a:rPr lang="en-US" sz="1400" dirty="0"/>
                        <a:t>WHERE </a:t>
                      </a:r>
                      <a:r>
                        <a:rPr lang="en-US" sz="1400" dirty="0" err="1"/>
                        <a:t>playerID</a:t>
                      </a:r>
                      <a:r>
                        <a:rPr lang="en-US" sz="1400" dirty="0"/>
                        <a:t>=21</a:t>
                      </a:r>
                      <a:br>
                        <a:rPr lang="en-US" sz="1400" dirty="0"/>
                      </a:br>
                      <a:r>
                        <a:rPr lang="en-US" sz="1400" dirty="0"/>
                        <a:t>AND </a:t>
                      </a:r>
                      <a:r>
                        <a:rPr lang="en-US" sz="1400" dirty="0" err="1"/>
                        <a:t>yearID</a:t>
                      </a:r>
                      <a:r>
                        <a:rPr lang="en-US" sz="1400" dirty="0"/>
                        <a:t>=2004 AND stint=1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42987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379409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0EBD626-276D-4A40-97BB-4CAD7DD5F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Simplistic, Conceptual Mapping (Examples)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D57D1D-050B-4449-BB20-46F62FAB9D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44319"/>
            <a:ext cx="6400800" cy="26495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FC2103E-E7CF-7142-9D0B-05FD848603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999" y="3333750"/>
            <a:ext cx="8458200" cy="982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0540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B659170-757E-C440-9642-16AC6FE8A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SOLID (SW) Design Principle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9D394F-0057-4140-B8FB-7F165F26BD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666750"/>
            <a:ext cx="5331029" cy="36595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D0E30BC-983D-914D-BD26-0CB386D0410D}"/>
              </a:ext>
            </a:extLst>
          </p:cNvPr>
          <p:cNvSpPr txBox="1"/>
          <p:nvPr/>
        </p:nvSpPr>
        <p:spPr>
          <a:xfrm>
            <a:off x="6324600" y="482084"/>
            <a:ext cx="2091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Single Responsibility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644D206-C821-5849-B7FE-736766B090EA}"/>
              </a:ext>
            </a:extLst>
          </p:cNvPr>
          <p:cNvSpPr/>
          <p:nvPr/>
        </p:nvSpPr>
        <p:spPr>
          <a:xfrm>
            <a:off x="6185392" y="927616"/>
            <a:ext cx="2743200" cy="609600"/>
          </a:xfrm>
          <a:prstGeom prst="roundRect">
            <a:avLst/>
          </a:prstGeom>
          <a:solidFill>
            <a:srgbClr val="0070C0"/>
          </a:solidFill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err="1"/>
              <a:t>app.py</a:t>
            </a:r>
            <a:br>
              <a:rPr lang="en-US" sz="1100" dirty="0"/>
            </a:br>
            <a:r>
              <a:rPr lang="en-US" sz="1100" dirty="0"/>
              <a:t>Convert REST/HTTP into</a:t>
            </a:r>
            <a:br>
              <a:rPr lang="en-US" sz="1100" dirty="0"/>
            </a:br>
            <a:r>
              <a:rPr lang="en-US" sz="1100" dirty="0"/>
              <a:t>Python API calls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4F4C9C7D-B80E-9848-AD18-B32F698CA857}"/>
              </a:ext>
            </a:extLst>
          </p:cNvPr>
          <p:cNvSpPr/>
          <p:nvPr/>
        </p:nvSpPr>
        <p:spPr>
          <a:xfrm>
            <a:off x="6185392" y="1882061"/>
            <a:ext cx="2743200" cy="609600"/>
          </a:xfrm>
          <a:prstGeom prst="roundRect">
            <a:avLst/>
          </a:prstGeom>
          <a:solidFill>
            <a:srgbClr val="0070C0"/>
          </a:solidFill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err="1"/>
              <a:t>PeopleService.py</a:t>
            </a:r>
            <a:br>
              <a:rPr lang="en-US" sz="1100" dirty="0"/>
            </a:br>
            <a:r>
              <a:rPr lang="en-US" sz="1100" dirty="0"/>
              <a:t>Database independent application logic for </a:t>
            </a:r>
            <a:r>
              <a:rPr lang="en-US" sz="1100" dirty="0" err="1"/>
              <a:t>correctmanipulation</a:t>
            </a:r>
            <a:r>
              <a:rPr lang="en-US" sz="1100" dirty="0"/>
              <a:t> of people entities.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4562A05-F40E-4B44-9E81-519E4AE587F7}"/>
              </a:ext>
            </a:extLst>
          </p:cNvPr>
          <p:cNvSpPr/>
          <p:nvPr/>
        </p:nvSpPr>
        <p:spPr>
          <a:xfrm>
            <a:off x="6185392" y="2836506"/>
            <a:ext cx="2743200" cy="609600"/>
          </a:xfrm>
          <a:prstGeom prst="roundRect">
            <a:avLst/>
          </a:prstGeom>
          <a:solidFill>
            <a:srgbClr val="0070C0"/>
          </a:solidFill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err="1"/>
              <a:t>PeopleDataService.py</a:t>
            </a:r>
            <a:br>
              <a:rPr lang="en-US" sz="1100" dirty="0"/>
            </a:br>
            <a:r>
              <a:rPr lang="en-US" sz="1100" dirty="0"/>
              <a:t>Code for interacting with the database.</a:t>
            </a:r>
          </a:p>
        </p:txBody>
      </p:sp>
      <p:sp>
        <p:nvSpPr>
          <p:cNvPr id="9" name="Can 8">
            <a:extLst>
              <a:ext uri="{FF2B5EF4-FFF2-40B4-BE49-F238E27FC236}">
                <a16:creationId xmlns:a16="http://schemas.microsoft.com/office/drawing/2014/main" id="{26604847-6528-5F4B-9AC0-09BE4AC19B86}"/>
              </a:ext>
            </a:extLst>
          </p:cNvPr>
          <p:cNvSpPr/>
          <p:nvPr/>
        </p:nvSpPr>
        <p:spPr>
          <a:xfrm>
            <a:off x="6816089" y="3790950"/>
            <a:ext cx="1481806" cy="762000"/>
          </a:xfrm>
          <a:prstGeom prst="can">
            <a:avLst/>
          </a:prstGeom>
          <a:solidFill>
            <a:srgbClr val="0070C0"/>
          </a:solidFill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Database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74F0D0F-6309-4C4C-B2C2-A186806531CE}"/>
              </a:ext>
            </a:extLst>
          </p:cNvPr>
          <p:cNvCxnSpPr>
            <a:stCxn id="6" idx="2"/>
            <a:endCxn id="7" idx="0"/>
          </p:cNvCxnSpPr>
          <p:nvPr/>
        </p:nvCxnSpPr>
        <p:spPr>
          <a:xfrm>
            <a:off x="7556992" y="1537216"/>
            <a:ext cx="0" cy="344845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B7F3DAE-70F2-DD46-B388-14F3D817757A}"/>
              </a:ext>
            </a:extLst>
          </p:cNvPr>
          <p:cNvCxnSpPr>
            <a:stCxn id="7" idx="2"/>
            <a:endCxn id="8" idx="0"/>
          </p:cNvCxnSpPr>
          <p:nvPr/>
        </p:nvCxnSpPr>
        <p:spPr>
          <a:xfrm>
            <a:off x="7556992" y="2491661"/>
            <a:ext cx="0" cy="344845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56392F9-218F-A844-924B-AF911CD79B3B}"/>
              </a:ext>
            </a:extLst>
          </p:cNvPr>
          <p:cNvCxnSpPr>
            <a:stCxn id="8" idx="2"/>
            <a:endCxn id="9" idx="1"/>
          </p:cNvCxnSpPr>
          <p:nvPr/>
        </p:nvCxnSpPr>
        <p:spPr>
          <a:xfrm>
            <a:off x="7556992" y="3446106"/>
            <a:ext cx="0" cy="344844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31678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Picture 11" descr="16x9_BG-08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pic>
        <p:nvPicPr>
          <p:cNvPr id="10243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4" name="TextBox 8"/>
          <p:cNvSpPr txBox="1">
            <a:spLocks noChangeArrowheads="1"/>
          </p:cNvSpPr>
          <p:nvPr/>
        </p:nvSpPr>
        <p:spPr bwMode="auto">
          <a:xfrm>
            <a:off x="0" y="1733550"/>
            <a:ext cx="914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2800" i="1" dirty="0">
                <a:solidFill>
                  <a:schemeClr val="bg1"/>
                </a:solidFill>
              </a:rPr>
              <a:t>NoSQL Models </a:t>
            </a:r>
            <a:endParaRPr lang="en-US" altLang="en-US" sz="1600" i="1" dirty="0">
              <a:solidFill>
                <a:schemeClr val="bg1"/>
              </a:solidFill>
            </a:endParaRPr>
          </a:p>
        </p:txBody>
      </p:sp>
      <p:sp>
        <p:nvSpPr>
          <p:cNvPr id="8" name="TextBox 11">
            <a:extLst>
              <a:ext uri="{FF2B5EF4-FFF2-40B4-BE49-F238E27FC236}">
                <a16:creationId xmlns:a16="http://schemas.microsoft.com/office/drawing/2014/main" id="{5FE6A9FA-67FB-9442-A7C5-64B82F5B38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588" y="4695825"/>
            <a:ext cx="6781800" cy="392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EE15EB3-3077-C740-8089-CCA1B2033312}" type="slidenum">
              <a:rPr lang="en-US" altLang="en-US" sz="1050" b="1">
                <a:solidFill>
                  <a:schemeClr val="bg1"/>
                </a:solidFill>
              </a:rPr>
              <a:pPr marL="0" marR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r>
              <a:rPr lang="en-US" altLang="en-US" sz="1050" b="1" dirty="0">
                <a:solidFill>
                  <a:schemeClr val="bg1"/>
                </a:solidFill>
              </a:rPr>
              <a:t> </a:t>
            </a:r>
            <a:r>
              <a:rPr lang="en-US" altLang="en-US" sz="1050" dirty="0">
                <a:solidFill>
                  <a:schemeClr val="bg1"/>
                </a:solidFill>
              </a:rPr>
              <a:t>|</a:t>
            </a:r>
            <a:r>
              <a:rPr lang="en-US" altLang="en-US" sz="1050" b="1" dirty="0">
                <a:solidFill>
                  <a:schemeClr val="bg1"/>
                </a:solidFill>
              </a:rPr>
              <a:t> Introduction to Databases (S21): </a:t>
            </a:r>
            <a:r>
              <a:rPr lang="en-US" altLang="en-US" sz="1050" dirty="0">
                <a:solidFill>
                  <a:schemeClr val="bg1"/>
                </a:solidFill>
              </a:rPr>
              <a:t>Lecture 10: MongoDB, NoSQL, Query Processing</a:t>
            </a:r>
          </a:p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altLang="en-US" sz="900" i="1" dirty="0">
                <a:solidFill>
                  <a:schemeClr val="bg1"/>
                </a:solidFill>
              </a:rPr>
              <a:t>© Donald F. Ferguson, 2020</a:t>
            </a:r>
            <a:endParaRPr lang="en-US" altLang="en-US" sz="9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16545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57DA175-D02F-FA45-AAB8-C83746ABA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Simplistic Classification </a:t>
            </a:r>
            <a:r>
              <a:rPr lang="en-US" sz="1200" dirty="0"/>
              <a:t>(https://</a:t>
            </a:r>
            <a:r>
              <a:rPr lang="en-US" sz="1200" dirty="0" err="1"/>
              <a:t>medium.com</a:t>
            </a:r>
            <a:r>
              <a:rPr lang="en-US" sz="1200" dirty="0"/>
              <a:t>/</a:t>
            </a:r>
            <a:r>
              <a:rPr lang="en-US" sz="1200" dirty="0" err="1"/>
              <a:t>swlh</a:t>
            </a:r>
            <a:r>
              <a:rPr lang="en-US" sz="1200" dirty="0"/>
              <a:t>/4-types-of-nosql-databases-d88ad21f7d3b)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957948-B4D3-2944-A848-9113F25ABB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552450"/>
            <a:ext cx="7559994" cy="4038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613F02C-5954-1A4C-9D76-AC0C87943105}"/>
              </a:ext>
            </a:extLst>
          </p:cNvPr>
          <p:cNvSpPr txBox="1"/>
          <p:nvPr/>
        </p:nvSpPr>
        <p:spPr>
          <a:xfrm>
            <a:off x="6470679" y="666749"/>
            <a:ext cx="19275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We will see OLAP</a:t>
            </a:r>
            <a:br>
              <a:rPr lang="en-US" dirty="0">
                <a:solidFill>
                  <a:srgbClr val="00B050"/>
                </a:solidFill>
              </a:rPr>
            </a:br>
            <a:r>
              <a:rPr lang="en-US" dirty="0">
                <a:solidFill>
                  <a:srgbClr val="00B050"/>
                </a:solidFill>
              </a:rPr>
              <a:t>in a future lecture.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30B542-5A04-1F40-97AB-90352503497A}"/>
              </a:ext>
            </a:extLst>
          </p:cNvPr>
          <p:cNvSpPr txBox="1"/>
          <p:nvPr/>
        </p:nvSpPr>
        <p:spPr>
          <a:xfrm>
            <a:off x="81776" y="666750"/>
            <a:ext cx="20900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Relational is the</a:t>
            </a:r>
            <a:br>
              <a:rPr lang="en-US" dirty="0"/>
            </a:br>
            <a:r>
              <a:rPr lang="en-US" dirty="0"/>
              <a:t>foundational model.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2722A2-B237-1943-8853-EEF7239ACCF3}"/>
              </a:ext>
            </a:extLst>
          </p:cNvPr>
          <p:cNvSpPr txBox="1"/>
          <p:nvPr/>
        </p:nvSpPr>
        <p:spPr>
          <a:xfrm>
            <a:off x="81776" y="1706267"/>
            <a:ext cx="22129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We covered</a:t>
            </a:r>
            <a:br>
              <a:rPr lang="en-US" dirty="0">
                <a:solidFill>
                  <a:srgbClr val="0070C0"/>
                </a:solidFill>
              </a:rPr>
            </a:br>
            <a:r>
              <a:rPr lang="en-US" dirty="0">
                <a:solidFill>
                  <a:srgbClr val="0070C0"/>
                </a:solidFill>
              </a:rPr>
              <a:t>graphs and examples.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D9AF9D8-A61E-8840-8A4C-830734D89224}"/>
              </a:ext>
            </a:extLst>
          </p:cNvPr>
          <p:cNvSpPr/>
          <p:nvPr/>
        </p:nvSpPr>
        <p:spPr>
          <a:xfrm>
            <a:off x="2133600" y="2724150"/>
            <a:ext cx="1600200" cy="1752600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6530A6E-F0D7-7D44-9DFD-E9755563F927}"/>
              </a:ext>
            </a:extLst>
          </p:cNvPr>
          <p:cNvCxnSpPr/>
          <p:nvPr/>
        </p:nvCxnSpPr>
        <p:spPr>
          <a:xfrm>
            <a:off x="1676400" y="2352598"/>
            <a:ext cx="457200" cy="371552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652AC73E-1139-DF48-A840-DF1C97B37164}"/>
              </a:ext>
            </a:extLst>
          </p:cNvPr>
          <p:cNvSpPr/>
          <p:nvPr/>
        </p:nvSpPr>
        <p:spPr>
          <a:xfrm>
            <a:off x="4279547" y="895350"/>
            <a:ext cx="1810132" cy="1457248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14A85D1-CF39-434C-B531-200C9BF5AC40}"/>
              </a:ext>
            </a:extLst>
          </p:cNvPr>
          <p:cNvCxnSpPr>
            <a:cxnSpLocks/>
          </p:cNvCxnSpPr>
          <p:nvPr/>
        </p:nvCxnSpPr>
        <p:spPr>
          <a:xfrm flipH="1">
            <a:off x="6172200" y="1252422"/>
            <a:ext cx="424036" cy="283088"/>
          </a:xfrm>
          <a:prstGeom prst="straightConnector1">
            <a:avLst/>
          </a:prstGeom>
          <a:ln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19ACE2A6-C18E-384C-A1C8-9577E5CBA821}"/>
              </a:ext>
            </a:extLst>
          </p:cNvPr>
          <p:cNvSpPr/>
          <p:nvPr/>
        </p:nvSpPr>
        <p:spPr>
          <a:xfrm>
            <a:off x="4109224" y="2695498"/>
            <a:ext cx="1810132" cy="189555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90720E4-D620-384F-881B-3EC15477B9FF}"/>
              </a:ext>
            </a:extLst>
          </p:cNvPr>
          <p:cNvCxnSpPr>
            <a:cxnSpLocks/>
          </p:cNvCxnSpPr>
          <p:nvPr/>
        </p:nvCxnSpPr>
        <p:spPr>
          <a:xfrm flipH="1">
            <a:off x="5986202" y="2235482"/>
            <a:ext cx="1100398" cy="582622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ECD34C0-9BCD-1847-B9FD-4E6AC811A492}"/>
              </a:ext>
            </a:extLst>
          </p:cNvPr>
          <p:cNvSpPr txBox="1"/>
          <p:nvPr/>
        </p:nvSpPr>
        <p:spPr>
          <a:xfrm>
            <a:off x="7005691" y="1589151"/>
            <a:ext cx="193694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Subject of this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lecture and part of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HW4</a:t>
            </a:r>
          </a:p>
        </p:txBody>
      </p:sp>
    </p:spTree>
    <p:extLst>
      <p:ext uri="{BB962C8B-B14F-4D97-AF65-F5344CB8AC3E}">
        <p14:creationId xmlns:p14="http://schemas.microsoft.com/office/powerpoint/2010/main" val="11177557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82ED66B-4AFB-8347-9F7B-16610C5DF5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590550"/>
            <a:ext cx="4267200" cy="4038600"/>
          </a:xfrm>
        </p:spPr>
        <p:txBody>
          <a:bodyPr/>
          <a:lstStyle/>
          <a:p>
            <a:r>
              <a:rPr lang="en-US" sz="1600" dirty="0"/>
              <a:t>The data is nested:</a:t>
            </a:r>
          </a:p>
          <a:p>
            <a:pPr lvl="1"/>
            <a:r>
              <a:rPr lang="en-US" sz="1400" dirty="0"/>
              <a:t>Post contains multiple</a:t>
            </a:r>
          </a:p>
          <a:p>
            <a:pPr lvl="2"/>
            <a:r>
              <a:rPr lang="en-US" sz="1200" dirty="0"/>
              <a:t>Follow-ups which contain multiple</a:t>
            </a:r>
          </a:p>
          <a:p>
            <a:pPr lvl="3"/>
            <a:r>
              <a:rPr lang="en-US" sz="1100" dirty="0"/>
              <a:t>Comments</a:t>
            </a:r>
          </a:p>
          <a:p>
            <a:r>
              <a:rPr lang="en-US" sz="1600" dirty="0"/>
              <a:t>There are multi-valued attributes,</a:t>
            </a:r>
            <a:br>
              <a:rPr lang="en-US" sz="1600" dirty="0"/>
            </a:br>
            <a:r>
              <a:rPr lang="en-US" sz="1600" dirty="0"/>
              <a:t>e.g. Labels: [HW1, HW2, ... ...]</a:t>
            </a:r>
          </a:p>
          <a:p>
            <a:r>
              <a:rPr lang="en-US" sz="1600" dirty="0"/>
              <a:t>There are a lot of “optional values:”</a:t>
            </a:r>
          </a:p>
          <a:p>
            <a:pPr lvl="1"/>
            <a:r>
              <a:rPr lang="en-US" sz="1400" dirty="0"/>
              <a:t>Good Answer</a:t>
            </a:r>
          </a:p>
          <a:p>
            <a:pPr lvl="1"/>
            <a:r>
              <a:rPr lang="en-US" sz="1400" dirty="0"/>
              <a:t>Helpful</a:t>
            </a:r>
          </a:p>
          <a:p>
            <a:pPr lvl="1"/>
            <a:r>
              <a:rPr lang="en-US" sz="1400" dirty="0"/>
              <a:t>Pinned</a:t>
            </a:r>
          </a:p>
          <a:p>
            <a:pPr lvl="1"/>
            <a:r>
              <a:rPr lang="en-US" sz="1400" dirty="0"/>
              <a:t>Visibility</a:t>
            </a:r>
          </a:p>
          <a:p>
            <a:pPr lvl="1"/>
            <a:r>
              <a:rPr lang="en-US" sz="1400" dirty="0"/>
              <a:t>Poll values</a:t>
            </a:r>
          </a:p>
          <a:p>
            <a:pPr lvl="1"/>
            <a:r>
              <a:rPr lang="en-US" sz="1400" dirty="0"/>
              <a:t>... ...</a:t>
            </a:r>
          </a:p>
          <a:p>
            <a:r>
              <a:rPr lang="en-US" sz="1600" dirty="0"/>
              <a:t>The Relational Model does not handle</a:t>
            </a:r>
            <a:br>
              <a:rPr lang="en-US" sz="1600" dirty="0"/>
            </a:br>
            <a:r>
              <a:rPr lang="en-US" sz="1600" dirty="0"/>
              <a:t>this type of data well.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7C4FAD8-5534-CE4F-AC98-1AB0DD1A8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Consider Piazza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BC92B6-D21E-384B-9714-AD6761374D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7839" y="133350"/>
            <a:ext cx="4514389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2118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9AC7A04-1F23-9A42-83A9-69AC7CA82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Documents versus Relational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0DDBAB-78A5-9E46-B0CD-C08505A977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564002"/>
            <a:ext cx="6569996" cy="4015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5158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21B2399-89A7-1142-9FDA-F78A57CBDF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Row versus Document:</a:t>
            </a:r>
          </a:p>
          <a:p>
            <a:pPr lvl="1"/>
            <a:r>
              <a:rPr lang="en-US" dirty="0"/>
              <a:t>Relational: All rows in a table MUST have the same columns with same types:</a:t>
            </a:r>
          </a:p>
          <a:p>
            <a:pPr lvl="1"/>
            <a:r>
              <a:rPr lang="en-US" dirty="0"/>
              <a:t>Document: Documents can have arbitrary set of attributes.</a:t>
            </a:r>
          </a:p>
          <a:p>
            <a:r>
              <a:rPr lang="en-US" dirty="0"/>
              <a:t>Column versus Field:</a:t>
            </a:r>
          </a:p>
          <a:p>
            <a:pPr lvl="1"/>
            <a:r>
              <a:rPr lang="en-US" dirty="0"/>
              <a:t>Relational: A column must be an atomic type, e.g. string, number, date, ... ...</a:t>
            </a:r>
          </a:p>
          <a:p>
            <a:pPr lvl="1"/>
            <a:r>
              <a:rPr lang="en-US" dirty="0"/>
              <a:t>Document: A field may be:</a:t>
            </a:r>
          </a:p>
          <a:p>
            <a:pPr lvl="2"/>
            <a:r>
              <a:rPr lang="en-US" dirty="0"/>
              <a:t>An atomic type.</a:t>
            </a:r>
          </a:p>
          <a:p>
            <a:pPr lvl="2"/>
            <a:r>
              <a:rPr lang="en-US" dirty="0"/>
              <a:t>A List (i.e. array)</a:t>
            </a:r>
          </a:p>
          <a:p>
            <a:pPr lvl="2"/>
            <a:r>
              <a:rPr lang="en-US" dirty="0"/>
              <a:t>A Map (i.e. dictionary)</a:t>
            </a:r>
          </a:p>
          <a:p>
            <a:r>
              <a:rPr lang="en-US" dirty="0"/>
              <a:t>Nesting:</a:t>
            </a:r>
          </a:p>
          <a:p>
            <a:pPr lvl="1"/>
            <a:r>
              <a:rPr lang="en-US" dirty="0"/>
              <a:t>Rows do not contain rows.</a:t>
            </a:r>
          </a:p>
          <a:p>
            <a:pPr lvl="1"/>
            <a:r>
              <a:rPr lang="en-US" dirty="0"/>
              <a:t>Documents can contain documents.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D3F7ACE-CBFB-5449-9865-4072A29907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Ultimately, What this Comes Down to Is ... ...</a:t>
            </a:r>
          </a:p>
        </p:txBody>
      </p:sp>
    </p:spTree>
    <p:extLst>
      <p:ext uri="{BB962C8B-B14F-4D97-AF65-F5344CB8AC3E}">
        <p14:creationId xmlns:p14="http://schemas.microsoft.com/office/powerpoint/2010/main" val="53640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Picture 11" descr="16x9_BG-08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pic>
        <p:nvPicPr>
          <p:cNvPr id="10243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4" name="TextBox 8"/>
          <p:cNvSpPr txBox="1">
            <a:spLocks noChangeArrowheads="1"/>
          </p:cNvSpPr>
          <p:nvPr/>
        </p:nvSpPr>
        <p:spPr bwMode="auto">
          <a:xfrm>
            <a:off x="0" y="1733550"/>
            <a:ext cx="9144000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2800" i="1" dirty="0">
                <a:solidFill>
                  <a:schemeClr val="bg1"/>
                </a:solidFill>
              </a:rPr>
              <a:t>A Digression:</a:t>
            </a:r>
            <a:br>
              <a:rPr lang="en-US" altLang="en-US" sz="2800" i="1" dirty="0">
                <a:solidFill>
                  <a:schemeClr val="bg1"/>
                </a:solidFill>
              </a:rPr>
            </a:br>
            <a:r>
              <a:rPr lang="en-US" altLang="en-US" sz="2800" i="1" dirty="0">
                <a:solidFill>
                  <a:schemeClr val="bg1"/>
                </a:solidFill>
              </a:rPr>
              <a:t>Strong versus Weak Entities</a:t>
            </a:r>
            <a:endParaRPr lang="en-US" altLang="en-US" sz="1600" i="1" dirty="0">
              <a:solidFill>
                <a:schemeClr val="bg1"/>
              </a:solidFill>
            </a:endParaRPr>
          </a:p>
        </p:txBody>
      </p:sp>
      <p:sp>
        <p:nvSpPr>
          <p:cNvPr id="8" name="TextBox 11">
            <a:extLst>
              <a:ext uri="{FF2B5EF4-FFF2-40B4-BE49-F238E27FC236}">
                <a16:creationId xmlns:a16="http://schemas.microsoft.com/office/drawing/2014/main" id="{5FE6A9FA-67FB-9442-A7C5-64B82F5B38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588" y="4695825"/>
            <a:ext cx="6781800" cy="392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EE15EB3-3077-C740-8089-CCA1B2033312}" type="slidenum">
              <a:rPr lang="en-US" altLang="en-US" sz="1050" b="1">
                <a:solidFill>
                  <a:schemeClr val="bg1"/>
                </a:solidFill>
              </a:rPr>
              <a:pPr marL="0" marR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r>
              <a:rPr lang="en-US" altLang="en-US" sz="1050" b="1" dirty="0">
                <a:solidFill>
                  <a:schemeClr val="bg1"/>
                </a:solidFill>
              </a:rPr>
              <a:t> </a:t>
            </a:r>
            <a:r>
              <a:rPr lang="en-US" altLang="en-US" sz="1050" dirty="0">
                <a:solidFill>
                  <a:schemeClr val="bg1"/>
                </a:solidFill>
              </a:rPr>
              <a:t>|</a:t>
            </a:r>
            <a:r>
              <a:rPr lang="en-US" altLang="en-US" sz="1050" b="1" dirty="0">
                <a:solidFill>
                  <a:schemeClr val="bg1"/>
                </a:solidFill>
              </a:rPr>
              <a:t> Introduction to Databases (S21): </a:t>
            </a:r>
            <a:r>
              <a:rPr lang="en-US" altLang="en-US" sz="1050" dirty="0">
                <a:solidFill>
                  <a:schemeClr val="bg1"/>
                </a:solidFill>
              </a:rPr>
              <a:t>Lecture 10: MongoDB, NoSQL, Query Processing</a:t>
            </a:r>
          </a:p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altLang="en-US" sz="900" i="1" dirty="0">
                <a:solidFill>
                  <a:schemeClr val="bg1"/>
                </a:solidFill>
              </a:rPr>
              <a:t>© Donald F. Ferguson, 2020</a:t>
            </a:r>
            <a:endParaRPr lang="en-US" altLang="en-US" sz="9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8743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DAB30A5-F5F6-AF4C-A44C-5635962E9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Dreaded Game of Thrones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B90539-045A-9C40-9EA9-90B10483C7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149254"/>
            <a:ext cx="7772400" cy="3549927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3938934-5684-4C4A-B428-503B387A6A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1000" y="444319"/>
            <a:ext cx="4800600" cy="4038600"/>
          </a:xfrm>
        </p:spPr>
        <p:txBody>
          <a:bodyPr/>
          <a:lstStyle/>
          <a:p>
            <a:r>
              <a:rPr lang="en-US" sz="1400" dirty="0"/>
              <a:t>UML Notation:</a:t>
            </a:r>
          </a:p>
          <a:p>
            <a:pPr lvl="1"/>
            <a:r>
              <a:rPr lang="en-US" sz="1200" dirty="0"/>
              <a:t>A </a:t>
            </a:r>
            <a:r>
              <a:rPr lang="en-US" sz="1200" i="1" dirty="0"/>
              <a:t>Season</a:t>
            </a:r>
            <a:r>
              <a:rPr lang="en-US" sz="1200" dirty="0"/>
              <a:t> </a:t>
            </a:r>
            <a:r>
              <a:rPr lang="en-US" sz="1200" b="1" i="1" dirty="0"/>
              <a:t>contains</a:t>
            </a:r>
            <a:r>
              <a:rPr lang="en-US" sz="1200" dirty="0"/>
              <a:t> 1 or more </a:t>
            </a:r>
            <a:r>
              <a:rPr lang="en-US" sz="1200" i="1" dirty="0"/>
              <a:t>Episodes</a:t>
            </a:r>
            <a:r>
              <a:rPr lang="en-US" sz="1200" dirty="0"/>
              <a:t>.</a:t>
            </a:r>
            <a:br>
              <a:rPr lang="en-US" sz="1200" dirty="0"/>
            </a:br>
            <a:r>
              <a:rPr lang="en-US" sz="1200" dirty="0"/>
              <a:t>An </a:t>
            </a:r>
            <a:r>
              <a:rPr lang="en-US" sz="1200" i="1" dirty="0"/>
              <a:t>Episode</a:t>
            </a:r>
            <a:r>
              <a:rPr lang="en-US" sz="1200" dirty="0"/>
              <a:t> is </a:t>
            </a:r>
            <a:r>
              <a:rPr lang="en-US" sz="1200" b="1" dirty="0"/>
              <a:t>contained in </a:t>
            </a:r>
            <a:r>
              <a:rPr lang="en-US" sz="1200" dirty="0"/>
              <a:t>exactly one </a:t>
            </a:r>
            <a:r>
              <a:rPr lang="en-US" sz="1200" i="1" dirty="0"/>
              <a:t>Season</a:t>
            </a:r>
            <a:r>
              <a:rPr lang="en-US" sz="1200" dirty="0"/>
              <a:t>.</a:t>
            </a:r>
          </a:p>
          <a:p>
            <a:pPr lvl="1"/>
            <a:r>
              <a:rPr lang="en-US" sz="1200" dirty="0"/>
              <a:t>An </a:t>
            </a:r>
            <a:r>
              <a:rPr lang="en-US" sz="1200" i="1" dirty="0"/>
              <a:t>Episode</a:t>
            </a:r>
            <a:r>
              <a:rPr lang="en-US" sz="1200" dirty="0"/>
              <a:t> </a:t>
            </a:r>
            <a:r>
              <a:rPr lang="en-US" sz="1200" b="1" i="1" dirty="0"/>
              <a:t>contains</a:t>
            </a:r>
            <a:r>
              <a:rPr lang="en-US" sz="1200" dirty="0"/>
              <a:t> 1 or more </a:t>
            </a:r>
            <a:r>
              <a:rPr lang="en-US" sz="1200" i="1" dirty="0"/>
              <a:t>Scenes</a:t>
            </a:r>
            <a:r>
              <a:rPr lang="en-US" sz="1200" dirty="0"/>
              <a:t>.</a:t>
            </a:r>
            <a:br>
              <a:rPr lang="en-US" sz="1200" dirty="0"/>
            </a:br>
            <a:r>
              <a:rPr lang="en-US" sz="1200" dirty="0"/>
              <a:t>A </a:t>
            </a:r>
            <a:r>
              <a:rPr lang="en-US" sz="1200" i="1" dirty="0"/>
              <a:t>Scene</a:t>
            </a:r>
            <a:r>
              <a:rPr lang="en-US" sz="1200" dirty="0"/>
              <a:t> is </a:t>
            </a:r>
            <a:r>
              <a:rPr lang="en-US" sz="1200" b="1" dirty="0"/>
              <a:t>contained in </a:t>
            </a:r>
            <a:r>
              <a:rPr lang="en-US" sz="1200" dirty="0"/>
              <a:t>exactly one </a:t>
            </a:r>
            <a:r>
              <a:rPr lang="en-US" sz="1200" i="1" dirty="0"/>
              <a:t>Episode</a:t>
            </a:r>
            <a:r>
              <a:rPr lang="en-US" sz="1200" dirty="0"/>
              <a:t>.</a:t>
            </a:r>
          </a:p>
          <a:p>
            <a:pPr lvl="1"/>
            <a:r>
              <a:rPr lang="en-US" sz="1200" dirty="0"/>
              <a:t>A </a:t>
            </a:r>
            <a:r>
              <a:rPr lang="en-US" sz="1200" i="1" dirty="0"/>
              <a:t>Scene</a:t>
            </a:r>
            <a:r>
              <a:rPr lang="en-US" sz="1200" dirty="0"/>
              <a:t> </a:t>
            </a:r>
            <a:r>
              <a:rPr lang="en-US" sz="1200" b="1" i="1" dirty="0"/>
              <a:t>has</a:t>
            </a:r>
            <a:r>
              <a:rPr lang="en-US" sz="1200" i="1" dirty="0"/>
              <a:t> </a:t>
            </a:r>
            <a:r>
              <a:rPr lang="en-US" sz="1200" dirty="0"/>
              <a:t>one or more </a:t>
            </a:r>
            <a:r>
              <a:rPr lang="en-US" sz="1200" i="1" dirty="0"/>
              <a:t>Characters</a:t>
            </a:r>
            <a:r>
              <a:rPr lang="en-US" sz="1200" dirty="0"/>
              <a:t>.</a:t>
            </a:r>
            <a:br>
              <a:rPr lang="en-US" sz="1200" dirty="0"/>
            </a:br>
            <a:r>
              <a:rPr lang="en-US" sz="1200" dirty="0"/>
              <a:t>A </a:t>
            </a:r>
            <a:r>
              <a:rPr lang="en-US" sz="1200" i="1" dirty="0"/>
              <a:t>Characters</a:t>
            </a:r>
            <a:r>
              <a:rPr lang="en-US" sz="1200" dirty="0"/>
              <a:t> </a:t>
            </a:r>
            <a:r>
              <a:rPr lang="en-US" sz="1200" b="1" dirty="0"/>
              <a:t>appears in</a:t>
            </a:r>
            <a:r>
              <a:rPr lang="en-US" sz="1200" b="1" i="1" dirty="0"/>
              <a:t> </a:t>
            </a:r>
            <a:r>
              <a:rPr lang="en-US" sz="1200" dirty="0"/>
              <a:t>one or more Scenes.</a:t>
            </a:r>
          </a:p>
          <a:p>
            <a:r>
              <a:rPr lang="en-US" sz="1400" dirty="0"/>
              <a:t>In ER Terms/Notation: </a:t>
            </a:r>
          </a:p>
          <a:p>
            <a:pPr lvl="1"/>
            <a:r>
              <a:rPr lang="en-US" sz="1200" i="1" dirty="0"/>
              <a:t>Episode</a:t>
            </a:r>
            <a:r>
              <a:rPr lang="en-US" sz="1200" dirty="0"/>
              <a:t> and </a:t>
            </a:r>
            <a:r>
              <a:rPr lang="en-US" sz="1200" i="1" dirty="0"/>
              <a:t>Scene</a:t>
            </a:r>
          </a:p>
          <a:p>
            <a:pPr lvl="1"/>
            <a:r>
              <a:rPr lang="en-US" sz="1200" dirty="0"/>
              <a:t>Are </a:t>
            </a:r>
            <a:r>
              <a:rPr lang="en-US" sz="1200" b="1" dirty="0"/>
              <a:t>weak entities.</a:t>
            </a:r>
          </a:p>
          <a:p>
            <a:pPr lvl="1"/>
            <a:r>
              <a:rPr lang="en-US" sz="1200" dirty="0"/>
              <a:t>“In a relational database, a weak entity is an entity that cannot be uniquely identified by its attributes alone; therefore, it must use a foreign key in conjunction with its attributes to create a primary key. The foreign key is typically a primary key of an entity it is related to.”</a:t>
            </a:r>
            <a:br>
              <a:rPr lang="en-US" sz="1200" dirty="0"/>
            </a:br>
            <a:r>
              <a:rPr lang="en-US" sz="1200" dirty="0"/>
              <a:t>(https://</a:t>
            </a:r>
            <a:r>
              <a:rPr lang="en-US" sz="1200" dirty="0" err="1"/>
              <a:t>en.wikipedia.org</a:t>
            </a:r>
            <a:r>
              <a:rPr lang="en-US" sz="1200" dirty="0"/>
              <a:t>/wiki/</a:t>
            </a:r>
            <a:r>
              <a:rPr lang="en-US" sz="1200" dirty="0" err="1"/>
              <a:t>Weak_entity</a:t>
            </a:r>
            <a:r>
              <a:rPr lang="en-US" sz="1200" dirty="0"/>
              <a:t>)</a:t>
            </a:r>
          </a:p>
          <a:p>
            <a:endParaRPr lang="en-US" sz="1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9F7DD6-B9BA-8849-AAAB-91923471A2F9}"/>
              </a:ext>
            </a:extLst>
          </p:cNvPr>
          <p:cNvSpPr txBox="1"/>
          <p:nvPr/>
        </p:nvSpPr>
        <p:spPr>
          <a:xfrm>
            <a:off x="152400" y="3562350"/>
            <a:ext cx="306333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Note: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0000"/>
                </a:solidFill>
              </a:rPr>
              <a:t>Character is NOT a weak entity.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0000"/>
                </a:solidFill>
              </a:rPr>
              <a:t>If the Scene “goes away,” the</a:t>
            </a:r>
            <a:br>
              <a:rPr lang="en-US" sz="1600" dirty="0">
                <a:solidFill>
                  <a:srgbClr val="FF0000"/>
                </a:solidFill>
              </a:rPr>
            </a:br>
            <a:r>
              <a:rPr lang="en-US" sz="1600" dirty="0">
                <a:solidFill>
                  <a:srgbClr val="FF0000"/>
                </a:solidFill>
              </a:rPr>
              <a:t>character may not.</a:t>
            </a:r>
          </a:p>
        </p:txBody>
      </p:sp>
    </p:spTree>
    <p:extLst>
      <p:ext uri="{BB962C8B-B14F-4D97-AF65-F5344CB8AC3E}">
        <p14:creationId xmlns:p14="http://schemas.microsoft.com/office/powerpoint/2010/main" val="23101440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CE15D65-8053-1B4E-B089-18B4089AAF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" y="-1"/>
            <a:ext cx="9144001" cy="5143501"/>
          </a:xfrm>
          <a:prstGeom prst="rect">
            <a:avLst/>
          </a:prstGeom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pic>
        <p:nvPicPr>
          <p:cNvPr id="3075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6" name="TextBox 9"/>
          <p:cNvSpPr txBox="1">
            <a:spLocks noChangeArrowheads="1"/>
          </p:cNvSpPr>
          <p:nvPr/>
        </p:nvSpPr>
        <p:spPr bwMode="auto">
          <a:xfrm>
            <a:off x="0" y="12616"/>
            <a:ext cx="9144000" cy="1815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2800" i="1" dirty="0"/>
              <a:t>W4111 – Introduction to Databases: Section 002, Spring 2021</a:t>
            </a:r>
            <a:br>
              <a:rPr lang="en-US" altLang="en-US" sz="2800" i="1" dirty="0"/>
            </a:br>
            <a:br>
              <a:rPr lang="en-US" altLang="en-US" sz="2800" i="1" dirty="0"/>
            </a:br>
            <a:r>
              <a:rPr lang="en-US" altLang="en-US" sz="2800" b="1" i="1" dirty="0">
                <a:solidFill>
                  <a:srgbClr val="FFFF00"/>
                </a:solidFill>
              </a:rPr>
              <a:t>Lecture 10:</a:t>
            </a:r>
            <a:br>
              <a:rPr lang="en-US" altLang="en-US" sz="2800" b="1" i="1" dirty="0">
                <a:solidFill>
                  <a:srgbClr val="FFFF00"/>
                </a:solidFill>
              </a:rPr>
            </a:br>
            <a:r>
              <a:rPr lang="en-US" altLang="en-US" sz="2800" b="1" i="1" dirty="0">
                <a:solidFill>
                  <a:srgbClr val="FFFF00"/>
                </a:solidFill>
              </a:rPr>
              <a:t>MongoDB, NoSQL, Query Processing</a:t>
            </a:r>
          </a:p>
        </p:txBody>
      </p:sp>
      <p:sp>
        <p:nvSpPr>
          <p:cNvPr id="3077" name="TextBox 10"/>
          <p:cNvSpPr txBox="1">
            <a:spLocks noChangeArrowheads="1"/>
          </p:cNvSpPr>
          <p:nvPr/>
        </p:nvSpPr>
        <p:spPr bwMode="auto">
          <a:xfrm>
            <a:off x="0" y="4732991"/>
            <a:ext cx="9144000" cy="3638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lnSpc>
                <a:spcPts val="2400"/>
              </a:lnSpc>
            </a:pPr>
            <a:r>
              <a:rPr lang="en-US" altLang="en-US" sz="1200" i="1" dirty="0">
                <a:solidFill>
                  <a:schemeClr val="bg1"/>
                </a:solidFill>
              </a:rPr>
              <a:t>© Donald F. Ferguson, 2021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5E9C26B-8E8C-8C46-BA46-5C21D6DDB88B}"/>
              </a:ext>
            </a:extLst>
          </p:cNvPr>
          <p:cNvSpPr/>
          <p:nvPr/>
        </p:nvSpPr>
        <p:spPr>
          <a:xfrm>
            <a:off x="74615" y="3356555"/>
            <a:ext cx="8915398" cy="1294171"/>
          </a:xfrm>
          <a:prstGeom prst="round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We will start in a couple of minutes.</a:t>
            </a:r>
          </a:p>
        </p:txBody>
      </p:sp>
    </p:spTree>
    <p:extLst>
      <p:ext uri="{BB962C8B-B14F-4D97-AF65-F5344CB8AC3E}">
        <p14:creationId xmlns:p14="http://schemas.microsoft.com/office/powerpoint/2010/main" val="25104399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362" name="Rectangle 2"/>
          <p:cNvSpPr>
            <a:spLocks noGrp="1" noChangeArrowheads="1"/>
          </p:cNvSpPr>
          <p:nvPr>
            <p:ph type="title"/>
          </p:nvPr>
        </p:nvSpPr>
        <p:spPr>
          <a:xfrm>
            <a:off x="1547813" y="64294"/>
            <a:ext cx="6057900" cy="457200"/>
          </a:xfrm>
        </p:spPr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Expressing Weak Entity Sets</a:t>
            </a:r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676400" y="644184"/>
            <a:ext cx="5558842" cy="1666827"/>
          </a:xfrm>
        </p:spPr>
        <p:txBody>
          <a:bodyPr/>
          <a:lstStyle/>
          <a:p>
            <a:r>
              <a:rPr lang="en-US" altLang="en-US" dirty="0"/>
              <a:t>In E-R diagrams, a weak entity set is depicted via a double rectangle.</a:t>
            </a:r>
          </a:p>
          <a:p>
            <a:r>
              <a:rPr lang="en-US" altLang="en-US" dirty="0"/>
              <a:t>We underline the discriminator of a weak entity set  with a dashed line.</a:t>
            </a:r>
          </a:p>
          <a:p>
            <a:r>
              <a:rPr lang="en-US" altLang="en-US" dirty="0"/>
              <a:t>The relationship set connecting the  weak entity set to the identifying strong entity set is depicted by a double diamond. </a:t>
            </a:r>
          </a:p>
          <a:p>
            <a:r>
              <a:rPr lang="en-US" altLang="en-US" dirty="0"/>
              <a:t>Primary key for </a:t>
            </a:r>
            <a:r>
              <a:rPr lang="en-US" altLang="en-US" i="1" dirty="0"/>
              <a:t>section </a:t>
            </a:r>
            <a:r>
              <a:rPr lang="en-US" altLang="en-US" dirty="0"/>
              <a:t>– (</a:t>
            </a:r>
            <a:r>
              <a:rPr lang="en-US" altLang="en-US" i="1" dirty="0" err="1"/>
              <a:t>course_id</a:t>
            </a:r>
            <a:r>
              <a:rPr lang="en-US" altLang="en-US" i="1" dirty="0"/>
              <a:t>, </a:t>
            </a:r>
            <a:r>
              <a:rPr lang="en-US" altLang="en-US" i="1" dirty="0" err="1"/>
              <a:t>sec_id</a:t>
            </a:r>
            <a:r>
              <a:rPr lang="en-US" altLang="en-US" i="1" dirty="0"/>
              <a:t>, semester, year</a:t>
            </a:r>
            <a:r>
              <a:rPr lang="en-US" altLang="en-US" sz="1500" dirty="0"/>
              <a:t>)</a:t>
            </a:r>
          </a:p>
        </p:txBody>
      </p:sp>
      <p:pic>
        <p:nvPicPr>
          <p:cNvPr id="4608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2227" y="2121771"/>
            <a:ext cx="3959546" cy="8406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5E1C51A-CADA-0648-9E88-CB9F606FFBAB}"/>
              </a:ext>
            </a:extLst>
          </p:cNvPr>
          <p:cNvSpPr/>
          <p:nvPr/>
        </p:nvSpPr>
        <p:spPr>
          <a:xfrm>
            <a:off x="609600" y="3257550"/>
            <a:ext cx="80010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/>
              <a:t>Notes: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dirty="0"/>
              <a:t>A </a:t>
            </a:r>
            <a:r>
              <a:rPr lang="en-US" altLang="en-US" b="1" dirty="0">
                <a:solidFill>
                  <a:srgbClr val="002060"/>
                </a:solidFill>
              </a:rPr>
              <a:t>weak entity set</a:t>
            </a:r>
            <a:r>
              <a:rPr lang="en-US" altLang="en-US" dirty="0">
                <a:solidFill>
                  <a:srgbClr val="002060"/>
                </a:solidFill>
              </a:rPr>
              <a:t> </a:t>
            </a:r>
            <a:r>
              <a:rPr lang="en-US" altLang="en-US" dirty="0"/>
              <a:t>is one whose existence is dependent on another entity, called its </a:t>
            </a:r>
            <a:r>
              <a:rPr lang="en-US" altLang="en-US" b="1" dirty="0">
                <a:solidFill>
                  <a:srgbClr val="002060"/>
                </a:solidFill>
              </a:rPr>
              <a:t>identifying entity.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dirty="0"/>
              <a:t>There is no standard representation in Crow’s Foot Notation.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dirty="0"/>
              <a:t>My SQL uses the concept of </a:t>
            </a:r>
            <a:r>
              <a:rPr lang="en-US" altLang="en-US" i="1" dirty="0"/>
              <a:t>identifying relationship.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7827302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C885CFB-EC3D-D44C-B310-E014B731F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GOT Seasons, Episodes, Scenes, Characters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4C3D1C-0320-914A-AAAD-6BA8B75FFE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590550"/>
            <a:ext cx="6629400" cy="404669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49333C1-82D8-9649-8ABC-BE3CF9D2C7B0}"/>
              </a:ext>
            </a:extLst>
          </p:cNvPr>
          <p:cNvSpPr txBox="1"/>
          <p:nvPr/>
        </p:nvSpPr>
        <p:spPr>
          <a:xfrm>
            <a:off x="5867400" y="742950"/>
            <a:ext cx="29530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 Relational Model</a:t>
            </a:r>
          </a:p>
        </p:txBody>
      </p:sp>
    </p:spTree>
    <p:extLst>
      <p:ext uri="{BB962C8B-B14F-4D97-AF65-F5344CB8AC3E}">
        <p14:creationId xmlns:p14="http://schemas.microsoft.com/office/powerpoint/2010/main" val="17081555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Picture 11" descr="16x9_BG-08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pic>
        <p:nvPicPr>
          <p:cNvPr id="10243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4" name="TextBox 8"/>
          <p:cNvSpPr txBox="1">
            <a:spLocks noChangeArrowheads="1"/>
          </p:cNvSpPr>
          <p:nvPr/>
        </p:nvSpPr>
        <p:spPr bwMode="auto">
          <a:xfrm>
            <a:off x="0" y="1733550"/>
            <a:ext cx="9144000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2800" i="1" dirty="0">
                <a:solidFill>
                  <a:schemeClr val="bg1"/>
                </a:solidFill>
              </a:rPr>
              <a:t>Document Databases</a:t>
            </a:r>
            <a:br>
              <a:rPr lang="en-US" altLang="en-US" sz="2800" i="1" dirty="0">
                <a:solidFill>
                  <a:schemeClr val="bg1"/>
                </a:solidFill>
              </a:rPr>
            </a:br>
            <a:r>
              <a:rPr lang="en-US" altLang="en-US" sz="2800" i="1" dirty="0">
                <a:solidFill>
                  <a:schemeClr val="bg1"/>
                </a:solidFill>
              </a:rPr>
              <a:t>and</a:t>
            </a:r>
            <a:br>
              <a:rPr lang="en-US" altLang="en-US" sz="2800" i="1" dirty="0">
                <a:solidFill>
                  <a:schemeClr val="bg1"/>
                </a:solidFill>
              </a:rPr>
            </a:br>
            <a:r>
              <a:rPr lang="en-US" altLang="en-US" sz="2800" i="1" dirty="0">
                <a:solidFill>
                  <a:schemeClr val="bg1"/>
                </a:solidFill>
              </a:rPr>
              <a:t>MongoDB</a:t>
            </a:r>
            <a:endParaRPr lang="en-US" altLang="en-US" sz="1600" i="1" dirty="0">
              <a:solidFill>
                <a:schemeClr val="bg1"/>
              </a:solidFill>
            </a:endParaRPr>
          </a:p>
        </p:txBody>
      </p:sp>
      <p:sp>
        <p:nvSpPr>
          <p:cNvPr id="8" name="TextBox 11">
            <a:extLst>
              <a:ext uri="{FF2B5EF4-FFF2-40B4-BE49-F238E27FC236}">
                <a16:creationId xmlns:a16="http://schemas.microsoft.com/office/drawing/2014/main" id="{5FE6A9FA-67FB-9442-A7C5-64B82F5B38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588" y="4695825"/>
            <a:ext cx="6781800" cy="392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EE15EB3-3077-C740-8089-CCA1B2033312}" type="slidenum">
              <a:rPr lang="en-US" altLang="en-US" sz="1050" b="1">
                <a:solidFill>
                  <a:schemeClr val="bg1"/>
                </a:solidFill>
              </a:rPr>
              <a:pPr marL="0" marR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r>
              <a:rPr lang="en-US" altLang="en-US" sz="1050" b="1" dirty="0">
                <a:solidFill>
                  <a:schemeClr val="bg1"/>
                </a:solidFill>
              </a:rPr>
              <a:t> </a:t>
            </a:r>
            <a:r>
              <a:rPr lang="en-US" altLang="en-US" sz="1050" dirty="0">
                <a:solidFill>
                  <a:schemeClr val="bg1"/>
                </a:solidFill>
              </a:rPr>
              <a:t>|</a:t>
            </a:r>
            <a:r>
              <a:rPr lang="en-US" altLang="en-US" sz="1050" b="1" dirty="0">
                <a:solidFill>
                  <a:schemeClr val="bg1"/>
                </a:solidFill>
              </a:rPr>
              <a:t> Introduction to Databases (S21): </a:t>
            </a:r>
            <a:r>
              <a:rPr lang="en-US" altLang="en-US" sz="1050" dirty="0">
                <a:solidFill>
                  <a:schemeClr val="bg1"/>
                </a:solidFill>
              </a:rPr>
              <a:t>Lecture 10: MongoDB, NoSQL, Query Processing</a:t>
            </a:r>
          </a:p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altLang="en-US" sz="900" i="1" dirty="0">
                <a:solidFill>
                  <a:schemeClr val="bg1"/>
                </a:solidFill>
              </a:rPr>
              <a:t>© Donald F. Ferguson, 2020</a:t>
            </a:r>
            <a:endParaRPr lang="en-US" altLang="en-US" sz="900" i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F9A4775-D4BD-BB4F-B480-EF8F4BBD2A68}"/>
              </a:ext>
            </a:extLst>
          </p:cNvPr>
          <p:cNvSpPr txBox="1"/>
          <p:nvPr/>
        </p:nvSpPr>
        <p:spPr>
          <a:xfrm>
            <a:off x="255588" y="3148049"/>
            <a:ext cx="75168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FF00"/>
                </a:solidFill>
              </a:rPr>
              <a:t>Disclaimers: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solidFill>
                  <a:srgbClr val="FFFF00"/>
                </a:solidFill>
              </a:rPr>
              <a:t>We are only going to “touch” on MongoDB, like we did for Neo4j. NoSQL DBs are as complex as RDB and we spent several lectures on RDB.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solidFill>
                  <a:srgbClr val="FFFF00"/>
                </a:solidFill>
              </a:rPr>
              <a:t>Most of my document DB experience is with DynamoDB, not MongoDB.</a:t>
            </a:r>
          </a:p>
        </p:txBody>
      </p:sp>
    </p:spTree>
    <p:extLst>
      <p:ext uri="{BB962C8B-B14F-4D97-AF65-F5344CB8AC3E}">
        <p14:creationId xmlns:p14="http://schemas.microsoft.com/office/powerpoint/2010/main" val="36214471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7" name="Picture 1" descr="16x9_grey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85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pic>
        <p:nvPicPr>
          <p:cNvPr id="9219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13E372D-134B-CE43-ABAA-2BA34847DB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733550"/>
            <a:ext cx="914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2800" i="1" dirty="0">
                <a:solidFill>
                  <a:schemeClr val="bg1"/>
                </a:solidFill>
              </a:rPr>
              <a:t>Some Context</a:t>
            </a:r>
          </a:p>
        </p:txBody>
      </p:sp>
      <p:sp>
        <p:nvSpPr>
          <p:cNvPr id="10" name="TextBox 11">
            <a:extLst>
              <a:ext uri="{FF2B5EF4-FFF2-40B4-BE49-F238E27FC236}">
                <a16:creationId xmlns:a16="http://schemas.microsoft.com/office/drawing/2014/main" id="{FFED2B97-46AF-0142-A919-D8DEDBCA15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588" y="4695825"/>
            <a:ext cx="6781800" cy="392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EE15EB3-3077-C740-8089-CCA1B2033312}" type="slidenum">
              <a:rPr lang="en-US" altLang="en-US" sz="1050" b="1">
                <a:solidFill>
                  <a:schemeClr val="bg1"/>
                </a:solidFill>
              </a:rPr>
              <a:pPr marL="0" marR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r>
              <a:rPr lang="en-US" altLang="en-US" sz="1050" b="1" dirty="0">
                <a:solidFill>
                  <a:schemeClr val="bg1"/>
                </a:solidFill>
              </a:rPr>
              <a:t> </a:t>
            </a:r>
            <a:r>
              <a:rPr lang="en-US" altLang="en-US" sz="1050" dirty="0">
                <a:solidFill>
                  <a:schemeClr val="bg1"/>
                </a:solidFill>
              </a:rPr>
              <a:t>|</a:t>
            </a:r>
            <a:r>
              <a:rPr lang="en-US" altLang="en-US" sz="1050" b="1" dirty="0">
                <a:solidFill>
                  <a:schemeClr val="bg1"/>
                </a:solidFill>
              </a:rPr>
              <a:t> Introduction to Databases (S21): </a:t>
            </a:r>
            <a:r>
              <a:rPr lang="en-US" altLang="en-US" sz="1050" dirty="0">
                <a:solidFill>
                  <a:schemeClr val="bg1"/>
                </a:solidFill>
              </a:rPr>
              <a:t>Lecture 10: MongoDB, NoSQL, Query Processing</a:t>
            </a:r>
          </a:p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altLang="en-US" sz="900" i="1" dirty="0">
                <a:solidFill>
                  <a:schemeClr val="bg1"/>
                </a:solidFill>
              </a:rPr>
              <a:t>© Donald F. Ferguson, 2020</a:t>
            </a:r>
            <a:endParaRPr lang="en-US" altLang="en-US" sz="9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17893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EC59879-A29F-0244-97AD-718B09412A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 Adoption </a:t>
            </a:r>
            <a:r>
              <a:rPr lang="en-US" sz="1600" dirty="0"/>
              <a:t>(https://</a:t>
            </a:r>
            <a:r>
              <a:rPr lang="en-US" sz="1600" dirty="0" err="1"/>
              <a:t>db-engines.com</a:t>
            </a:r>
            <a:r>
              <a:rPr lang="en-US" sz="1600" dirty="0"/>
              <a:t>/</a:t>
            </a:r>
            <a:r>
              <a:rPr lang="en-US" sz="1600" dirty="0" err="1"/>
              <a:t>en</a:t>
            </a:r>
            <a:r>
              <a:rPr lang="en-US" sz="1600" dirty="0"/>
              <a:t>/ranking)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E08B54-7755-B141-8DDC-7B5F32D226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5109"/>
            <a:ext cx="7072127" cy="4173282"/>
          </a:xfrm>
          <a:prstGeom prst="rect">
            <a:avLst/>
          </a:prstGeom>
        </p:spPr>
      </p:pic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7C2055AF-EDE0-5940-9B94-89DF20AFE21F}"/>
              </a:ext>
            </a:extLst>
          </p:cNvPr>
          <p:cNvSpPr/>
          <p:nvPr/>
        </p:nvSpPr>
        <p:spPr>
          <a:xfrm>
            <a:off x="6629400" y="1504950"/>
            <a:ext cx="2514600" cy="1447800"/>
          </a:xfrm>
          <a:prstGeom prst="roundRect">
            <a:avLst/>
          </a:prstGeom>
          <a:solidFill>
            <a:srgbClr val="0070C0"/>
          </a:solidFill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Multi-model means</a:t>
            </a:r>
            <a:br>
              <a:rPr lang="en-US" sz="1400" dirty="0"/>
            </a:br>
            <a:r>
              <a:rPr lang="en-US" sz="1400" dirty="0"/>
              <a:t>that the DB engine supports more than one core approach,</a:t>
            </a:r>
            <a:br>
              <a:rPr lang="en-US" sz="1400" dirty="0"/>
            </a:br>
            <a:r>
              <a:rPr lang="en-US" sz="1400" dirty="0"/>
              <a:t>e.g. RDB and Document</a:t>
            </a:r>
          </a:p>
        </p:txBody>
      </p:sp>
    </p:spTree>
    <p:extLst>
      <p:ext uri="{BB962C8B-B14F-4D97-AF65-F5344CB8AC3E}">
        <p14:creationId xmlns:p14="http://schemas.microsoft.com/office/powerpoint/2010/main" val="42608135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EC59879-A29F-0244-97AD-718B09412A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 Adoption </a:t>
            </a:r>
            <a:r>
              <a:rPr lang="en-US" sz="1600" dirty="0"/>
              <a:t>(https://</a:t>
            </a:r>
            <a:r>
              <a:rPr lang="en-US" sz="1600" dirty="0" err="1"/>
              <a:t>db-engines.com</a:t>
            </a:r>
            <a:r>
              <a:rPr lang="en-US" sz="1600" dirty="0"/>
              <a:t>/</a:t>
            </a:r>
            <a:r>
              <a:rPr lang="en-US" sz="1600" dirty="0" err="1"/>
              <a:t>en</a:t>
            </a:r>
            <a:r>
              <a:rPr lang="en-US" sz="1600" dirty="0"/>
              <a:t>/ranking)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0B3087-069C-BF4A-AC66-AB3E1449A0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514350"/>
            <a:ext cx="7336689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2680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F8DAE9A-755A-6B44-9985-EE0F3FB794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400" dirty="0"/>
              <a:t>“In the field of database design, a multi-model database is a database management system designed to support multiple data models against a single, integrated backend. In contrast, most database management systems are organized around a single data model that determines how data can be organized, stored, and manipulated.[1] Document, graph, relational, and key-value models are examples of data models that may be supported by a multi-model database.” (</a:t>
            </a:r>
            <a:r>
              <a:rPr lang="en-US" sz="1400" dirty="0">
                <a:hlinkClick r:id="rId2"/>
              </a:rPr>
              <a:t>https://en.wikipedia.org/wiki/Multi-model_database</a:t>
            </a:r>
            <a:r>
              <a:rPr lang="en-US" sz="1400" dirty="0"/>
              <a:t>)</a:t>
            </a:r>
          </a:p>
          <a:p>
            <a:r>
              <a:rPr lang="en-US" sz="1400" dirty="0"/>
              <a:t>I use Azure Cosmos DB in one of my current projects, which</a:t>
            </a:r>
          </a:p>
          <a:p>
            <a:pPr lvl="1"/>
            <a:r>
              <a:rPr lang="en-US" sz="1200" dirty="0"/>
              <a:t>Data models: SQL on JSON, Document (MongoDB), Column-family, Key-Value</a:t>
            </a:r>
          </a:p>
          <a:p>
            <a:pPr lvl="1"/>
            <a:r>
              <a:rPr lang="en-US" sz="1200" dirty="0"/>
              <a:t>Has various forms of transactions, stored procedures, </a:t>
            </a:r>
            <a:r>
              <a:rPr lang="en-US" sz="1200" dirty="0" err="1"/>
              <a:t>sharding</a:t>
            </a:r>
            <a:r>
              <a:rPr lang="en-US" sz="1200" dirty="0"/>
              <a:t>, ... ...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03F4766-EB15-6644-9133-9A241E25B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Multi-model Database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510C21-2061-CC41-B3FD-F4D86CF18E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2744821"/>
            <a:ext cx="2803301" cy="18081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871D699-2A86-AE46-A4EF-5538E3CBED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7800" y="2571750"/>
            <a:ext cx="2184221" cy="2095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2580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16778CF-8141-494D-AC49-32827B5D04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" y="3257549"/>
            <a:ext cx="5943600" cy="1446337"/>
          </a:xfrm>
        </p:spPr>
        <p:txBody>
          <a:bodyPr/>
          <a:lstStyle/>
          <a:p>
            <a:r>
              <a:rPr lang="en-US" sz="1600" dirty="0" err="1"/>
              <a:t>classicmodels</a:t>
            </a:r>
            <a:r>
              <a:rPr lang="en-US" sz="1600" dirty="0"/>
              <a:t> is a relational database</a:t>
            </a:r>
            <a:br>
              <a:rPr lang="en-US" sz="1600" dirty="0"/>
            </a:br>
            <a:r>
              <a:rPr lang="en-US" sz="1600" dirty="0"/>
              <a:t>(https://</a:t>
            </a:r>
            <a:r>
              <a:rPr lang="en-US" sz="1600" dirty="0" err="1"/>
              <a:t>www.mysqltutorial.org</a:t>
            </a:r>
            <a:r>
              <a:rPr lang="en-US" sz="1600" dirty="0"/>
              <a:t>/</a:t>
            </a:r>
            <a:r>
              <a:rPr lang="en-US" sz="1600" dirty="0" err="1"/>
              <a:t>mysql</a:t>
            </a:r>
            <a:r>
              <a:rPr lang="en-US" sz="1600" dirty="0"/>
              <a:t>-sample-</a:t>
            </a:r>
            <a:r>
              <a:rPr lang="en-US" sz="1600" dirty="0" err="1"/>
              <a:t>database.aspx</a:t>
            </a:r>
            <a:r>
              <a:rPr lang="en-US" sz="1600" dirty="0"/>
              <a:t>/)</a:t>
            </a:r>
          </a:p>
          <a:p>
            <a:r>
              <a:rPr lang="en-US" sz="1600" dirty="0"/>
              <a:t>Relational is good for many, many things and is a great model,</a:t>
            </a:r>
            <a:br>
              <a:rPr lang="en-US" sz="1600" dirty="0"/>
            </a:br>
            <a:r>
              <a:rPr lang="en-US" sz="1600" dirty="0"/>
              <a:t>but some user perspectives expose data differently. In this</a:t>
            </a:r>
            <a:br>
              <a:rPr lang="en-US" sz="1600" dirty="0"/>
            </a:br>
            <a:r>
              <a:rPr lang="en-US" sz="1600" dirty="0"/>
              <a:t>case: table versus document (form)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F66E6F0-714F-024C-BB91-ABC0796199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Motivation: Some </a:t>
            </a:r>
            <a:r>
              <a:rPr lang="en-US" dirty="0" err="1"/>
              <a:t>Datamodels</a:t>
            </a:r>
            <a:r>
              <a:rPr lang="en-US" dirty="0"/>
              <a:t> are Nested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17B0DB-BEF4-AD4D-A1C8-030F48475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666750"/>
            <a:ext cx="3180670" cy="25409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46F3E11-0CD5-2946-A37D-836DC7FD9F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4989" y="546528"/>
            <a:ext cx="3014173" cy="4050443"/>
          </a:xfrm>
          <a:prstGeom prst="rect">
            <a:avLst/>
          </a:prstGeom>
        </p:spPr>
      </p:pic>
      <p:sp>
        <p:nvSpPr>
          <p:cNvPr id="7" name="Left-Right Arrow 6">
            <a:extLst>
              <a:ext uri="{FF2B5EF4-FFF2-40B4-BE49-F238E27FC236}">
                <a16:creationId xmlns:a16="http://schemas.microsoft.com/office/drawing/2014/main" id="{1A1AEC47-5869-DE4B-BC37-7B71B8334CFB}"/>
              </a:ext>
            </a:extLst>
          </p:cNvPr>
          <p:cNvSpPr/>
          <p:nvPr/>
        </p:nvSpPr>
        <p:spPr>
          <a:xfrm>
            <a:off x="3379012" y="1352550"/>
            <a:ext cx="2385977" cy="838200"/>
          </a:xfrm>
          <a:prstGeom prst="leftRightArrow">
            <a:avLst/>
          </a:prstGeom>
          <a:solidFill>
            <a:srgbClr val="0070C0"/>
          </a:solidFill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Impedance Mismatch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C45DBF-49E0-104A-88E2-70F450CF981D}"/>
              </a:ext>
            </a:extLst>
          </p:cNvPr>
          <p:cNvSpPr txBox="1"/>
          <p:nvPr/>
        </p:nvSpPr>
        <p:spPr>
          <a:xfrm>
            <a:off x="609600" y="439613"/>
            <a:ext cx="17171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Classic Models DB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F8FA9E9-51B2-AB4D-817C-20528471CDE4}"/>
              </a:ext>
            </a:extLst>
          </p:cNvPr>
          <p:cNvSpPr txBox="1"/>
          <p:nvPr/>
        </p:nvSpPr>
        <p:spPr>
          <a:xfrm>
            <a:off x="3801536" y="581886"/>
            <a:ext cx="20093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The way people think</a:t>
            </a:r>
            <a:br>
              <a:rPr lang="en-US" sz="1600" b="1" dirty="0"/>
            </a:br>
            <a:r>
              <a:rPr lang="en-US" sz="1600" b="1" dirty="0"/>
              <a:t>about orders.</a:t>
            </a:r>
          </a:p>
        </p:txBody>
      </p:sp>
    </p:spTree>
    <p:extLst>
      <p:ext uri="{BB962C8B-B14F-4D97-AF65-F5344CB8AC3E}">
        <p14:creationId xmlns:p14="http://schemas.microsoft.com/office/powerpoint/2010/main" val="36999627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0770FC0-E8A7-1041-969D-BB1DE06D2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Documents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B92BBB-929C-A14D-B814-3F53D8A7D8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485775"/>
            <a:ext cx="3093607" cy="41719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F700169-15CB-2047-B9D3-A93F10372D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2354" y="513742"/>
            <a:ext cx="5018610" cy="381060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786973D-3619-7744-8E67-497FBD2F9A2A}"/>
              </a:ext>
            </a:extLst>
          </p:cNvPr>
          <p:cNvSpPr txBox="1"/>
          <p:nvPr/>
        </p:nvSpPr>
        <p:spPr>
          <a:xfrm>
            <a:off x="1295400" y="956940"/>
            <a:ext cx="18077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Application User Interface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D8E987-D320-CF4D-9BA1-218D4EC3269F}"/>
              </a:ext>
            </a:extLst>
          </p:cNvPr>
          <p:cNvSpPr txBox="1"/>
          <p:nvPr/>
        </p:nvSpPr>
        <p:spPr>
          <a:xfrm>
            <a:off x="6421659" y="3790950"/>
            <a:ext cx="18121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Database Management UI</a:t>
            </a:r>
          </a:p>
        </p:txBody>
      </p:sp>
    </p:spTree>
    <p:extLst>
      <p:ext uri="{BB962C8B-B14F-4D97-AF65-F5344CB8AC3E}">
        <p14:creationId xmlns:p14="http://schemas.microsoft.com/office/powerpoint/2010/main" val="41199748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0770FC0-E8A7-1041-969D-BB1DE06D2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Documents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B92BBB-929C-A14D-B814-3F53D8A7D8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485775"/>
            <a:ext cx="3093607" cy="41719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F700169-15CB-2047-B9D3-A93F10372D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2354" y="513742"/>
            <a:ext cx="5018610" cy="381060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786973D-3619-7744-8E67-497FBD2F9A2A}"/>
              </a:ext>
            </a:extLst>
          </p:cNvPr>
          <p:cNvSpPr txBox="1"/>
          <p:nvPr/>
        </p:nvSpPr>
        <p:spPr>
          <a:xfrm>
            <a:off x="1295400" y="956940"/>
            <a:ext cx="18077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Application User Interface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D8E987-D320-CF4D-9BA1-218D4EC3269F}"/>
              </a:ext>
            </a:extLst>
          </p:cNvPr>
          <p:cNvSpPr txBox="1"/>
          <p:nvPr/>
        </p:nvSpPr>
        <p:spPr>
          <a:xfrm>
            <a:off x="6421659" y="3790950"/>
            <a:ext cx="18121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Database Management UI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08D9C7BC-4BA1-064D-A2C6-B163FB4C4744}"/>
              </a:ext>
            </a:extLst>
          </p:cNvPr>
          <p:cNvSpPr/>
          <p:nvPr/>
        </p:nvSpPr>
        <p:spPr>
          <a:xfrm>
            <a:off x="1143000" y="1352550"/>
            <a:ext cx="6858000" cy="2715399"/>
          </a:xfrm>
          <a:prstGeom prst="roundRect">
            <a:avLst/>
          </a:prstGeom>
          <a:solidFill>
            <a:srgbClr val="0070C0"/>
          </a:solidFill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Switch to</a:t>
            </a:r>
            <a:br>
              <a:rPr lang="en-US" dirty="0"/>
            </a:br>
            <a:r>
              <a:rPr lang="en-US" dirty="0"/>
              <a:t>Web Application Demo/Walkthrough</a:t>
            </a:r>
            <a:br>
              <a:rPr lang="en-US" dirty="0"/>
            </a:br>
            <a:r>
              <a:rPr lang="en-US" dirty="0"/>
              <a:t>and</a:t>
            </a:r>
            <a:br>
              <a:rPr lang="en-US" dirty="0"/>
            </a:br>
            <a:r>
              <a:rPr lang="en-US" dirty="0"/>
              <a:t>MongoDB/Compass/</a:t>
            </a:r>
            <a:r>
              <a:rPr lang="en-US" dirty="0" err="1"/>
              <a:t>Jupyter</a:t>
            </a:r>
            <a:r>
              <a:rPr lang="en-US" dirty="0"/>
              <a:t> Examples.</a:t>
            </a:r>
          </a:p>
        </p:txBody>
      </p:sp>
    </p:spTree>
    <p:extLst>
      <p:ext uri="{BB962C8B-B14F-4D97-AF65-F5344CB8AC3E}">
        <p14:creationId xmlns:p14="http://schemas.microsoft.com/office/powerpoint/2010/main" val="19198336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Picture 11" descr="16x9_BG-08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pic>
        <p:nvPicPr>
          <p:cNvPr id="10243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4" name="TextBox 8"/>
          <p:cNvSpPr txBox="1">
            <a:spLocks noChangeArrowheads="1"/>
          </p:cNvSpPr>
          <p:nvPr/>
        </p:nvSpPr>
        <p:spPr bwMode="auto">
          <a:xfrm>
            <a:off x="0" y="1733550"/>
            <a:ext cx="914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2800" i="1" dirty="0">
                <a:solidFill>
                  <a:schemeClr val="bg1"/>
                </a:solidFill>
              </a:rPr>
              <a:t>Contents</a:t>
            </a:r>
            <a:endParaRPr lang="en-US" altLang="en-US" sz="1600" i="1" dirty="0">
              <a:solidFill>
                <a:schemeClr val="bg1"/>
              </a:solidFill>
            </a:endParaRPr>
          </a:p>
        </p:txBody>
      </p:sp>
      <p:sp>
        <p:nvSpPr>
          <p:cNvPr id="8" name="TextBox 11">
            <a:extLst>
              <a:ext uri="{FF2B5EF4-FFF2-40B4-BE49-F238E27FC236}">
                <a16:creationId xmlns:a16="http://schemas.microsoft.com/office/drawing/2014/main" id="{5FE6A9FA-67FB-9442-A7C5-64B82F5B38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588" y="4695825"/>
            <a:ext cx="6781800" cy="392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EE15EB3-3077-C740-8089-CCA1B2033312}" type="slidenum">
              <a:rPr lang="en-US" altLang="en-US" sz="1050" b="1">
                <a:solidFill>
                  <a:schemeClr val="bg1"/>
                </a:solidFill>
              </a:rPr>
              <a:pPr marL="0" marR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r>
              <a:rPr lang="en-US" altLang="en-US" sz="1050" b="1" dirty="0">
                <a:solidFill>
                  <a:schemeClr val="bg1"/>
                </a:solidFill>
              </a:rPr>
              <a:t> </a:t>
            </a:r>
            <a:r>
              <a:rPr lang="en-US" altLang="en-US" sz="1050" dirty="0">
                <a:solidFill>
                  <a:schemeClr val="bg1"/>
                </a:solidFill>
              </a:rPr>
              <a:t>|</a:t>
            </a:r>
            <a:r>
              <a:rPr lang="en-US" altLang="en-US" sz="1050" b="1" dirty="0">
                <a:solidFill>
                  <a:schemeClr val="bg1"/>
                </a:solidFill>
              </a:rPr>
              <a:t> Introduction to Databases (S21): </a:t>
            </a:r>
            <a:r>
              <a:rPr lang="en-US" altLang="en-US" sz="1050" dirty="0">
                <a:solidFill>
                  <a:schemeClr val="bg1"/>
                </a:solidFill>
              </a:rPr>
              <a:t>Lecture 10: MongoDB, NoSQL, Query Processing</a:t>
            </a:r>
          </a:p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altLang="en-US" sz="900" i="1" dirty="0">
                <a:solidFill>
                  <a:schemeClr val="bg1"/>
                </a:solidFill>
              </a:rPr>
              <a:t>© Donald F. Ferguson, 2020</a:t>
            </a:r>
            <a:endParaRPr lang="en-US" altLang="en-US" sz="9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71249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7" name="Picture 1" descr="16x9_grey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85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pic>
        <p:nvPicPr>
          <p:cNvPr id="9219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13E372D-134B-CE43-ABAA-2BA34847DB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" y="514350"/>
            <a:ext cx="9144000" cy="22467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2800" i="1" dirty="0">
                <a:solidFill>
                  <a:schemeClr val="bg1"/>
                </a:solidFill>
              </a:rPr>
              <a:t>MongoDB Overview</a:t>
            </a:r>
            <a:br>
              <a:rPr lang="en-US" altLang="en-US" sz="2800" i="1" dirty="0">
                <a:solidFill>
                  <a:schemeClr val="bg1"/>
                </a:solidFill>
              </a:rPr>
            </a:br>
            <a:br>
              <a:rPr lang="en-US" altLang="en-US" sz="2800" i="1" dirty="0">
                <a:solidFill>
                  <a:schemeClr val="bg1"/>
                </a:solidFill>
              </a:rPr>
            </a:br>
            <a:r>
              <a:rPr lang="en-US" altLang="en-US" sz="2800" i="1" dirty="0">
                <a:solidFill>
                  <a:schemeClr val="bg1"/>
                </a:solidFill>
              </a:rPr>
              <a:t>Copied from online sources.</a:t>
            </a:r>
            <a:br>
              <a:rPr lang="en-US" altLang="en-US" sz="2800" i="1" dirty="0">
                <a:solidFill>
                  <a:schemeClr val="bg1"/>
                </a:solidFill>
              </a:rPr>
            </a:br>
            <a:r>
              <a:rPr lang="en-US" altLang="en-US" sz="2800" i="1" dirty="0">
                <a:solidFill>
                  <a:schemeClr val="bg1"/>
                </a:solidFill>
              </a:rPr>
              <a:t>If you get to use Google/</a:t>
            </a:r>
            <a:r>
              <a:rPr lang="en-US" altLang="en-US" sz="2800" i="1" dirty="0" err="1">
                <a:solidFill>
                  <a:schemeClr val="bg1"/>
                </a:solidFill>
              </a:rPr>
              <a:t>StackOverflow</a:t>
            </a:r>
            <a:r>
              <a:rPr lang="en-US" altLang="en-US" sz="2800" i="1" dirty="0">
                <a:solidFill>
                  <a:schemeClr val="bg1"/>
                </a:solidFill>
              </a:rPr>
              <a:t> for code,</a:t>
            </a:r>
            <a:br>
              <a:rPr lang="en-US" altLang="en-US" sz="2800" i="1" dirty="0">
                <a:solidFill>
                  <a:schemeClr val="bg1"/>
                </a:solidFill>
              </a:rPr>
            </a:br>
            <a:r>
              <a:rPr lang="en-US" altLang="en-US" sz="2800" i="1" dirty="0">
                <a:solidFill>
                  <a:schemeClr val="bg1"/>
                </a:solidFill>
              </a:rPr>
              <a:t>I get to use Google/</a:t>
            </a:r>
            <a:r>
              <a:rPr lang="en-US" altLang="en-US" sz="2800" i="1" dirty="0" err="1">
                <a:solidFill>
                  <a:schemeClr val="bg1"/>
                </a:solidFill>
              </a:rPr>
              <a:t>SlidShare</a:t>
            </a:r>
            <a:r>
              <a:rPr lang="en-US" altLang="en-US" sz="2800" i="1" dirty="0">
                <a:solidFill>
                  <a:schemeClr val="bg1"/>
                </a:solidFill>
              </a:rPr>
              <a:t> for presentations.</a:t>
            </a:r>
          </a:p>
        </p:txBody>
      </p:sp>
      <p:sp>
        <p:nvSpPr>
          <p:cNvPr id="10" name="TextBox 11">
            <a:extLst>
              <a:ext uri="{FF2B5EF4-FFF2-40B4-BE49-F238E27FC236}">
                <a16:creationId xmlns:a16="http://schemas.microsoft.com/office/drawing/2014/main" id="{FFED2B97-46AF-0142-A919-D8DEDBCA15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588" y="4695825"/>
            <a:ext cx="6781800" cy="392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EE15EB3-3077-C740-8089-CCA1B2033312}" type="slidenum">
              <a:rPr lang="en-US" altLang="en-US" sz="1050" b="1">
                <a:solidFill>
                  <a:schemeClr val="bg1"/>
                </a:solidFill>
              </a:rPr>
              <a:pPr marL="0" marR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r>
              <a:rPr lang="en-US" altLang="en-US" sz="1050" b="1" dirty="0">
                <a:solidFill>
                  <a:schemeClr val="bg1"/>
                </a:solidFill>
              </a:rPr>
              <a:t> </a:t>
            </a:r>
            <a:r>
              <a:rPr lang="en-US" altLang="en-US" sz="1050" dirty="0">
                <a:solidFill>
                  <a:schemeClr val="bg1"/>
                </a:solidFill>
              </a:rPr>
              <a:t>|</a:t>
            </a:r>
            <a:r>
              <a:rPr lang="en-US" altLang="en-US" sz="1050" b="1" dirty="0">
                <a:solidFill>
                  <a:schemeClr val="bg1"/>
                </a:solidFill>
              </a:rPr>
              <a:t> Introduction to Databases (S21): </a:t>
            </a:r>
            <a:r>
              <a:rPr lang="en-US" altLang="en-US" sz="1050" dirty="0">
                <a:solidFill>
                  <a:schemeClr val="bg1"/>
                </a:solidFill>
              </a:rPr>
              <a:t>Lecture 10: MongoDB, NoSQL, Query Processing</a:t>
            </a:r>
          </a:p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altLang="en-US" sz="900" i="1" dirty="0">
                <a:solidFill>
                  <a:schemeClr val="bg1"/>
                </a:solidFill>
              </a:rPr>
              <a:t>© Donald F. Ferguson, 2020</a:t>
            </a:r>
            <a:endParaRPr lang="en-US" altLang="en-US" sz="9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89423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1F47027-E758-E04A-BA50-0568F0863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MongoDB Concepts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60E593C-0D2D-E14F-AB4B-74EBC73F29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5833287"/>
              </p:ext>
            </p:extLst>
          </p:nvPr>
        </p:nvGraphicFramePr>
        <p:xfrm>
          <a:off x="228600" y="590550"/>
          <a:ext cx="7162800" cy="3887112"/>
        </p:xfrm>
        <a:graphic>
          <a:graphicData uri="http://schemas.openxmlformats.org/drawingml/2006/table">
            <a:tbl>
              <a:tblPr/>
              <a:tblGrid>
                <a:gridCol w="2667000">
                  <a:extLst>
                    <a:ext uri="{9D8B030D-6E8A-4147-A177-3AD203B41FA5}">
                      <a16:colId xmlns:a16="http://schemas.microsoft.com/office/drawing/2014/main" val="1420736730"/>
                    </a:ext>
                  </a:extLst>
                </a:gridCol>
                <a:gridCol w="734330">
                  <a:extLst>
                    <a:ext uri="{9D8B030D-6E8A-4147-A177-3AD203B41FA5}">
                      <a16:colId xmlns:a16="http://schemas.microsoft.com/office/drawing/2014/main" val="4030256092"/>
                    </a:ext>
                  </a:extLst>
                </a:gridCol>
                <a:gridCol w="3761470">
                  <a:extLst>
                    <a:ext uri="{9D8B030D-6E8A-4147-A177-3AD203B41FA5}">
                      <a16:colId xmlns:a16="http://schemas.microsoft.com/office/drawing/2014/main" val="328468172"/>
                    </a:ext>
                  </a:extLst>
                </a:gridCol>
              </a:tblGrid>
              <a:tr h="306526">
                <a:tc>
                  <a:txBody>
                    <a:bodyPr/>
                    <a:lstStyle/>
                    <a:p>
                      <a:pPr algn="ctr" fontAlgn="t"/>
                      <a:r>
                        <a:rPr lang="en-US" sz="1300" dirty="0">
                          <a:effectLst/>
                        </a:rPr>
                        <a:t>RDBMS</a:t>
                      </a:r>
                    </a:p>
                  </a:txBody>
                  <a:tcPr marL="54737" marR="54737" marT="54737" marB="54737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t"/>
                      <a:r>
                        <a:rPr lang="en-US" sz="1300">
                          <a:effectLst/>
                        </a:rPr>
                        <a:t>MongoDB</a:t>
                      </a:r>
                      <a:endParaRPr lang="en-US" sz="1300" dirty="0">
                        <a:effectLst/>
                      </a:endParaRPr>
                    </a:p>
                  </a:txBody>
                  <a:tcPr marL="54737" marR="54737" marT="54737" marB="54737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t"/>
                      <a:r>
                        <a:rPr lang="en-US" sz="1300">
                          <a:effectLst/>
                        </a:rPr>
                        <a:t>MongoDB</a:t>
                      </a:r>
                    </a:p>
                  </a:txBody>
                  <a:tcPr marL="54737" marR="54737" marT="54737" marB="54737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6084938"/>
                  </a:ext>
                </a:extLst>
              </a:tr>
              <a:tr h="306526">
                <a:tc>
                  <a:txBody>
                    <a:bodyPr/>
                    <a:lstStyle/>
                    <a:p>
                      <a:pPr fontAlgn="t"/>
                      <a:r>
                        <a:rPr lang="en-US" sz="1300">
                          <a:effectLst/>
                        </a:rPr>
                        <a:t>Database</a:t>
                      </a:r>
                    </a:p>
                  </a:txBody>
                  <a:tcPr marL="54737" marR="54737" marT="54737" marB="54737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fontAlgn="t"/>
                      <a:r>
                        <a:rPr lang="en-US" sz="1300">
                          <a:effectLst/>
                        </a:rPr>
                        <a:t>Database</a:t>
                      </a:r>
                    </a:p>
                  </a:txBody>
                  <a:tcPr marL="54737" marR="54737" marT="54737" marB="54737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fontAlgn="t"/>
                      <a:r>
                        <a:rPr lang="en-US" sz="1300">
                          <a:effectLst/>
                        </a:rPr>
                        <a:t>Database</a:t>
                      </a:r>
                    </a:p>
                  </a:txBody>
                  <a:tcPr marL="54737" marR="54737" marT="54737" marB="54737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7154291"/>
                  </a:ext>
                </a:extLst>
              </a:tr>
              <a:tr h="306526">
                <a:tc>
                  <a:txBody>
                    <a:bodyPr/>
                    <a:lstStyle/>
                    <a:p>
                      <a:pPr fontAlgn="t"/>
                      <a:r>
                        <a:rPr lang="en-US" sz="1300">
                          <a:effectLst/>
                        </a:rPr>
                        <a:t>Table</a:t>
                      </a:r>
                    </a:p>
                  </a:txBody>
                  <a:tcPr marL="54737" marR="54737" marT="54737" marB="54737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fontAlgn="t"/>
                      <a:r>
                        <a:rPr lang="en-US" sz="1300">
                          <a:effectLst/>
                        </a:rPr>
                        <a:t>Collection</a:t>
                      </a:r>
                    </a:p>
                  </a:txBody>
                  <a:tcPr marL="54737" marR="54737" marT="54737" marB="54737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fontAlgn="t"/>
                      <a:r>
                        <a:rPr lang="en-US" sz="1300">
                          <a:effectLst/>
                        </a:rPr>
                        <a:t>Collection</a:t>
                      </a:r>
                    </a:p>
                  </a:txBody>
                  <a:tcPr marL="54737" marR="54737" marT="54737" marB="54737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157050"/>
                  </a:ext>
                </a:extLst>
              </a:tr>
              <a:tr h="306526">
                <a:tc>
                  <a:txBody>
                    <a:bodyPr/>
                    <a:lstStyle/>
                    <a:p>
                      <a:pPr fontAlgn="t"/>
                      <a:r>
                        <a:rPr lang="en-US" sz="1300">
                          <a:effectLst/>
                        </a:rPr>
                        <a:t>Tuple/Row</a:t>
                      </a:r>
                    </a:p>
                  </a:txBody>
                  <a:tcPr marL="54737" marR="54737" marT="54737" marB="54737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fontAlgn="t"/>
                      <a:r>
                        <a:rPr lang="en-US" sz="1300">
                          <a:effectLst/>
                        </a:rPr>
                        <a:t>Document</a:t>
                      </a:r>
                    </a:p>
                  </a:txBody>
                  <a:tcPr marL="54737" marR="54737" marT="54737" marB="54737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fontAlgn="t"/>
                      <a:r>
                        <a:rPr lang="en-US" sz="1300">
                          <a:effectLst/>
                        </a:rPr>
                        <a:t>Document</a:t>
                      </a:r>
                    </a:p>
                  </a:txBody>
                  <a:tcPr marL="54737" marR="54737" marT="54737" marB="54737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1369010"/>
                  </a:ext>
                </a:extLst>
              </a:tr>
              <a:tr h="306526">
                <a:tc>
                  <a:txBody>
                    <a:bodyPr/>
                    <a:lstStyle/>
                    <a:p>
                      <a:pPr fontAlgn="t"/>
                      <a:r>
                        <a:rPr lang="en-US" sz="1300">
                          <a:effectLst/>
                        </a:rPr>
                        <a:t>column</a:t>
                      </a:r>
                    </a:p>
                  </a:txBody>
                  <a:tcPr marL="54737" marR="54737" marT="54737" marB="54737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fontAlgn="t"/>
                      <a:r>
                        <a:rPr lang="en-US" sz="1300">
                          <a:effectLst/>
                        </a:rPr>
                        <a:t>Field</a:t>
                      </a:r>
                    </a:p>
                  </a:txBody>
                  <a:tcPr marL="54737" marR="54737" marT="54737" marB="54737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fontAlgn="t"/>
                      <a:r>
                        <a:rPr lang="en-US" sz="1300">
                          <a:effectLst/>
                        </a:rPr>
                        <a:t>Field</a:t>
                      </a:r>
                    </a:p>
                  </a:txBody>
                  <a:tcPr marL="54737" marR="54737" marT="54737" marB="54737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6193466"/>
                  </a:ext>
                </a:extLst>
              </a:tr>
              <a:tr h="306526">
                <a:tc>
                  <a:txBody>
                    <a:bodyPr/>
                    <a:lstStyle/>
                    <a:p>
                      <a:pPr fontAlgn="t"/>
                      <a:r>
                        <a:rPr lang="en-US" sz="1300">
                          <a:effectLst/>
                        </a:rPr>
                        <a:t>Table Join</a:t>
                      </a:r>
                    </a:p>
                  </a:txBody>
                  <a:tcPr marL="54737" marR="54737" marT="54737" marB="54737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fontAlgn="t"/>
                      <a:r>
                        <a:rPr lang="en-US" sz="1300">
                          <a:effectLst/>
                        </a:rPr>
                        <a:t>Embedded Documents</a:t>
                      </a:r>
                    </a:p>
                  </a:txBody>
                  <a:tcPr marL="54737" marR="54737" marT="54737" marB="54737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fontAlgn="t"/>
                      <a:r>
                        <a:rPr lang="en-US" sz="1300">
                          <a:effectLst/>
                        </a:rPr>
                        <a:t>Embedded Documents</a:t>
                      </a:r>
                    </a:p>
                  </a:txBody>
                  <a:tcPr marL="54737" marR="54737" marT="54737" marB="54737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8965781"/>
                  </a:ext>
                </a:extLst>
              </a:tr>
              <a:tr h="503578">
                <a:tc>
                  <a:txBody>
                    <a:bodyPr/>
                    <a:lstStyle/>
                    <a:p>
                      <a:pPr fontAlgn="t"/>
                      <a:r>
                        <a:rPr lang="en-US" sz="1300">
                          <a:effectLst/>
                        </a:rPr>
                        <a:t>Primary Key</a:t>
                      </a:r>
                    </a:p>
                  </a:txBody>
                  <a:tcPr marL="54737" marR="54737" marT="54737" marB="54737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fontAlgn="t"/>
                      <a:r>
                        <a:rPr lang="en-US" sz="1300" dirty="0">
                          <a:effectLst/>
                        </a:rPr>
                        <a:t>Primary Key (Default key _id provided by MongoDB itself)</a:t>
                      </a:r>
                    </a:p>
                  </a:txBody>
                  <a:tcPr marL="54737" marR="54737" marT="54737" marB="54737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fontAlgn="t"/>
                      <a:r>
                        <a:rPr lang="en-US" sz="1300">
                          <a:effectLst/>
                        </a:rPr>
                        <a:t>Primary Key (Default key _id provided by MongoDB itself)</a:t>
                      </a:r>
                    </a:p>
                  </a:txBody>
                  <a:tcPr marL="54737" marR="54737" marT="54737" marB="54737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4015227"/>
                  </a:ext>
                </a:extLst>
              </a:tr>
              <a:tr h="306526">
                <a:tc gridSpan="3">
                  <a:txBody>
                    <a:bodyPr/>
                    <a:lstStyle/>
                    <a:p>
                      <a:pPr algn="ctr" fontAlgn="t"/>
                      <a:r>
                        <a:rPr lang="en-US" sz="1300" dirty="0">
                          <a:effectLst/>
                        </a:rPr>
                        <a:t>Database Server, Client, Tools, Packages</a:t>
                      </a:r>
                    </a:p>
                  </a:txBody>
                  <a:tcPr marL="54737" marR="54737" marT="54737" marB="54737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821286"/>
                  </a:ext>
                </a:extLst>
              </a:tr>
              <a:tr h="306526">
                <a:tc gridSpan="2">
                  <a:txBody>
                    <a:bodyPr/>
                    <a:lstStyle/>
                    <a:p>
                      <a:pPr fontAlgn="t"/>
                      <a:r>
                        <a:rPr lang="en-US" sz="1300">
                          <a:effectLst/>
                        </a:rPr>
                        <a:t>mysqld/Oracle</a:t>
                      </a:r>
                    </a:p>
                  </a:txBody>
                  <a:tcPr marL="54737" marR="54737" marT="54737" marB="54737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fontAlgn="t"/>
                      <a:endParaRPr lang="en-US" sz="1300">
                        <a:effectLst/>
                      </a:endParaRPr>
                    </a:p>
                  </a:txBody>
                  <a:tcPr marL="54737" marR="54737" marT="54737" marB="54737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300">
                          <a:effectLst/>
                        </a:rPr>
                        <a:t>mongod</a:t>
                      </a:r>
                    </a:p>
                  </a:txBody>
                  <a:tcPr marL="54737" marR="54737" marT="54737" marB="54737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90601876"/>
                  </a:ext>
                </a:extLst>
              </a:tr>
              <a:tr h="306526">
                <a:tc gridSpan="2">
                  <a:txBody>
                    <a:bodyPr/>
                    <a:lstStyle/>
                    <a:p>
                      <a:pPr fontAlgn="t"/>
                      <a:r>
                        <a:rPr lang="en-US" sz="1300">
                          <a:effectLst/>
                        </a:rPr>
                        <a:t>mysql/sqlplus</a:t>
                      </a:r>
                    </a:p>
                  </a:txBody>
                  <a:tcPr marL="54737" marR="54737" marT="54737" marB="54737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fontAlgn="t"/>
                      <a:endParaRPr lang="en-US" sz="1300">
                        <a:effectLst/>
                      </a:endParaRPr>
                    </a:p>
                  </a:txBody>
                  <a:tcPr marL="54737" marR="54737" marT="54737" marB="54737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300" dirty="0">
                          <a:effectLst/>
                        </a:rPr>
                        <a:t>mongo</a:t>
                      </a:r>
                    </a:p>
                  </a:txBody>
                  <a:tcPr marL="54737" marR="54737" marT="54737" marB="54737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09439536"/>
                  </a:ext>
                </a:extLst>
              </a:tr>
              <a:tr h="306526">
                <a:tc gridSpan="2">
                  <a:txBody>
                    <a:bodyPr/>
                    <a:lstStyle/>
                    <a:p>
                      <a:pPr fontAlgn="t"/>
                      <a:r>
                        <a:rPr lang="en-US" sz="1300" dirty="0" err="1">
                          <a:effectLst/>
                        </a:rPr>
                        <a:t>DataGrip</a:t>
                      </a:r>
                      <a:endParaRPr lang="en-US" sz="1300" dirty="0">
                        <a:effectLst/>
                      </a:endParaRPr>
                    </a:p>
                  </a:txBody>
                  <a:tcPr marL="54737" marR="54737" marT="54737" marB="54737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300" dirty="0">
                          <a:effectLst/>
                        </a:rPr>
                        <a:t>Compass</a:t>
                      </a:r>
                    </a:p>
                  </a:txBody>
                  <a:tcPr marL="54737" marR="54737" marT="54737" marB="54737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00508375"/>
                  </a:ext>
                </a:extLst>
              </a:tr>
              <a:tr h="306526">
                <a:tc gridSpan="2">
                  <a:txBody>
                    <a:bodyPr/>
                    <a:lstStyle/>
                    <a:p>
                      <a:pPr fontAlgn="t"/>
                      <a:r>
                        <a:rPr lang="en-US" sz="1300" dirty="0" err="1">
                          <a:effectLst/>
                        </a:rPr>
                        <a:t>pymysql</a:t>
                      </a:r>
                      <a:endParaRPr lang="en-US" sz="1300" dirty="0">
                        <a:effectLst/>
                      </a:endParaRPr>
                    </a:p>
                  </a:txBody>
                  <a:tcPr marL="54737" marR="54737" marT="54737" marB="54737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300" dirty="0" err="1">
                          <a:effectLst/>
                        </a:rPr>
                        <a:t>pymongo</a:t>
                      </a:r>
                      <a:endParaRPr lang="en-US" sz="1300" dirty="0">
                        <a:effectLst/>
                      </a:endParaRPr>
                    </a:p>
                  </a:txBody>
                  <a:tcPr marL="54737" marR="54737" marT="54737" marB="54737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30390579"/>
                  </a:ext>
                </a:extLst>
              </a:tr>
            </a:tbl>
          </a:graphicData>
        </a:graphic>
      </p:graphicFrame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FC6B5C9-3D1A-5A48-8FDC-99DF043D7D88}"/>
              </a:ext>
            </a:extLst>
          </p:cNvPr>
          <p:cNvSpPr/>
          <p:nvPr/>
        </p:nvSpPr>
        <p:spPr>
          <a:xfrm>
            <a:off x="5486400" y="3409950"/>
            <a:ext cx="3124200" cy="990600"/>
          </a:xfrm>
          <a:prstGeom prst="roundRect">
            <a:avLst/>
          </a:prstGeom>
          <a:solidFill>
            <a:srgbClr val="0070C0"/>
          </a:solidFill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Switch to notebook.</a:t>
            </a:r>
          </a:p>
        </p:txBody>
      </p:sp>
    </p:spTree>
    <p:extLst>
      <p:ext uri="{BB962C8B-B14F-4D97-AF65-F5344CB8AC3E}">
        <p14:creationId xmlns:p14="http://schemas.microsoft.com/office/powerpoint/2010/main" val="22655708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E13BF69-E35B-0341-BDC8-C17760F351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590550"/>
            <a:ext cx="4038600" cy="40386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Basic Operations:</a:t>
            </a:r>
          </a:p>
          <a:p>
            <a:pPr lvl="1"/>
            <a:r>
              <a:rPr lang="en-US" dirty="0"/>
              <a:t>Create database</a:t>
            </a:r>
          </a:p>
          <a:p>
            <a:pPr lvl="1"/>
            <a:r>
              <a:rPr lang="en-US" dirty="0"/>
              <a:t>Create collection</a:t>
            </a:r>
          </a:p>
          <a:p>
            <a:pPr lvl="1"/>
            <a:r>
              <a:rPr lang="en-US" dirty="0"/>
              <a:t>Create-Retrieve-Update-Delete (CRUD):</a:t>
            </a:r>
          </a:p>
          <a:p>
            <a:pPr lvl="2"/>
            <a:r>
              <a:rPr lang="en-US" dirty="0"/>
              <a:t>Create: insert()</a:t>
            </a:r>
          </a:p>
          <a:p>
            <a:pPr lvl="2"/>
            <a:r>
              <a:rPr lang="en-US" dirty="0"/>
              <a:t>Retrieve:</a:t>
            </a:r>
          </a:p>
          <a:p>
            <a:pPr lvl="3"/>
            <a:r>
              <a:rPr lang="en-US" dirty="0"/>
              <a:t>find()</a:t>
            </a:r>
          </a:p>
          <a:p>
            <a:pPr lvl="3"/>
            <a:r>
              <a:rPr lang="en-US" dirty="0" err="1"/>
              <a:t>find_one</a:t>
            </a:r>
            <a:r>
              <a:rPr lang="en-US" dirty="0"/>
              <a:t>()</a:t>
            </a:r>
          </a:p>
          <a:p>
            <a:pPr lvl="2"/>
            <a:r>
              <a:rPr lang="en-US" dirty="0"/>
              <a:t>Update: update()</a:t>
            </a:r>
          </a:p>
          <a:p>
            <a:pPr lvl="2"/>
            <a:r>
              <a:rPr lang="en-US" dirty="0"/>
              <a:t>Delete: remove()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4E5A588-71B7-EE4D-BF9A-5AAC447140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Core Operations</a:t>
            </a:r>
          </a:p>
        </p:txBody>
      </p:sp>
      <p:sp>
        <p:nvSpPr>
          <p:cNvPr id="4" name="Content Placeholder 1">
            <a:extLst>
              <a:ext uri="{FF2B5EF4-FFF2-40B4-BE49-F238E27FC236}">
                <a16:creationId xmlns:a16="http://schemas.microsoft.com/office/drawing/2014/main" id="{30CA4EAF-3903-2E4F-BE60-434B2605F8C1}"/>
              </a:ext>
            </a:extLst>
          </p:cNvPr>
          <p:cNvSpPr txBox="1">
            <a:spLocks/>
          </p:cNvSpPr>
          <p:nvPr/>
        </p:nvSpPr>
        <p:spPr>
          <a:xfrm>
            <a:off x="4982183" y="590550"/>
            <a:ext cx="4038600" cy="4038600"/>
          </a:xfrm>
          <a:prstGeom prst="rect">
            <a:avLst/>
          </a:prstGeom>
        </p:spPr>
        <p:txBody>
          <a:bodyPr/>
          <a:lstStyle>
            <a:lvl1pPr marL="342900" indent="-34290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1pPr>
            <a:lvl2pPr marL="742950" indent="-28575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2pPr>
            <a:lvl3pPr marL="1143000" indent="-22860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3pPr>
            <a:lvl4pPr marL="1600200" indent="-22860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4pPr>
            <a:lvl5pPr marL="2057400" indent="-22860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charset="0"/>
              <a:buNone/>
            </a:pPr>
            <a:r>
              <a:rPr lang="en-US" dirty="0"/>
              <a:t>More Advanced Concepts:</a:t>
            </a:r>
          </a:p>
          <a:p>
            <a:pPr lvl="1"/>
            <a:r>
              <a:rPr lang="en-US" dirty="0"/>
              <a:t>Limit</a:t>
            </a:r>
          </a:p>
          <a:p>
            <a:pPr lvl="1"/>
            <a:r>
              <a:rPr lang="en-US" dirty="0"/>
              <a:t>Sort</a:t>
            </a:r>
          </a:p>
          <a:p>
            <a:pPr lvl="1"/>
            <a:r>
              <a:rPr lang="en-US" dirty="0"/>
              <a:t>Aggregation Pipelines</a:t>
            </a:r>
          </a:p>
          <a:p>
            <a:pPr lvl="2"/>
            <a:r>
              <a:rPr lang="en-US" dirty="0"/>
              <a:t>Merge</a:t>
            </a:r>
          </a:p>
          <a:p>
            <a:pPr lvl="2"/>
            <a:r>
              <a:rPr lang="en-US" dirty="0"/>
              <a:t>Union</a:t>
            </a:r>
          </a:p>
          <a:p>
            <a:pPr lvl="2"/>
            <a:r>
              <a:rPr lang="en-US" dirty="0"/>
              <a:t>Lookup</a:t>
            </a:r>
          </a:p>
          <a:p>
            <a:pPr lvl="2"/>
            <a:r>
              <a:rPr lang="en-US" dirty="0"/>
              <a:t>Match</a:t>
            </a:r>
          </a:p>
          <a:p>
            <a:pPr lvl="2"/>
            <a:r>
              <a:rPr lang="en-US" dirty="0"/>
              <a:t>Merge</a:t>
            </a:r>
          </a:p>
          <a:p>
            <a:pPr lvl="2"/>
            <a:r>
              <a:rPr lang="en-US" dirty="0"/>
              <a:t>Sample</a:t>
            </a:r>
          </a:p>
          <a:p>
            <a:pPr lvl="2"/>
            <a:r>
              <a:rPr lang="en-US" dirty="0"/>
              <a:t>... ...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312B54-D860-A74E-8753-2B2788A628A4}"/>
              </a:ext>
            </a:extLst>
          </p:cNvPr>
          <p:cNvSpPr txBox="1"/>
          <p:nvPr/>
        </p:nvSpPr>
        <p:spPr>
          <a:xfrm>
            <a:off x="123217" y="4152840"/>
            <a:ext cx="8508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will just cover the basics for now and may cover more things in HW or other lectures.</a:t>
            </a:r>
          </a:p>
        </p:txBody>
      </p:sp>
    </p:spTree>
    <p:extLst>
      <p:ext uri="{BB962C8B-B14F-4D97-AF65-F5344CB8AC3E}">
        <p14:creationId xmlns:p14="http://schemas.microsoft.com/office/powerpoint/2010/main" val="6320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53B8B19-4E98-244F-A99C-EA014A5E8A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590550"/>
            <a:ext cx="3581400" cy="4038600"/>
          </a:xfrm>
        </p:spPr>
        <p:txBody>
          <a:bodyPr/>
          <a:lstStyle/>
          <a:p>
            <a:r>
              <a:rPr lang="en-US" sz="1600" dirty="0"/>
              <a:t>Note:</a:t>
            </a:r>
          </a:p>
          <a:p>
            <a:pPr lvl="1"/>
            <a:r>
              <a:rPr lang="en-US" sz="1400" dirty="0"/>
              <a:t>MongoDB use a more </a:t>
            </a:r>
            <a:r>
              <a:rPr lang="en-US" sz="1400" dirty="0" err="1"/>
              <a:t>pymysql</a:t>
            </a:r>
            <a:r>
              <a:rPr lang="en-US" sz="1400" dirty="0"/>
              <a:t> approach, e.g. an API, than pure declarative languages like SQL.</a:t>
            </a:r>
          </a:p>
          <a:p>
            <a:pPr lvl="1"/>
            <a:r>
              <a:rPr lang="en-US" sz="1400" dirty="0"/>
              <a:t>The parameters for find() are where the declarative language appears.</a:t>
            </a:r>
          </a:p>
          <a:p>
            <a:r>
              <a:rPr lang="en-US" sz="1600" dirty="0"/>
              <a:t>The basic forms of find() and </a:t>
            </a:r>
            <a:r>
              <a:rPr lang="en-US" sz="1600" dirty="0" err="1"/>
              <a:t>find_one</a:t>
            </a:r>
            <a:r>
              <a:rPr lang="en-US" sz="1600" dirty="0"/>
              <a:t>() have two parameters:</a:t>
            </a:r>
          </a:p>
          <a:p>
            <a:pPr lvl="1"/>
            <a:r>
              <a:rPr lang="en-US" sz="1400" i="1" dirty="0"/>
              <a:t>filter expression</a:t>
            </a:r>
          </a:p>
          <a:p>
            <a:pPr lvl="1"/>
            <a:r>
              <a:rPr lang="en-US" sz="1400" i="1" dirty="0"/>
              <a:t>Project expression</a:t>
            </a:r>
          </a:p>
          <a:p>
            <a:r>
              <a:rPr lang="en-US" sz="1600" dirty="0"/>
              <a:t>You can use the Compass tool</a:t>
            </a:r>
            <a:br>
              <a:rPr lang="en-US" sz="1600" dirty="0"/>
            </a:br>
            <a:r>
              <a:rPr lang="en-US" sz="1600" dirty="0"/>
              <a:t>and screen captures for some HW and exam answers.</a:t>
            </a:r>
          </a:p>
          <a:p>
            <a:r>
              <a:rPr lang="en-US" sz="1600" dirty="0"/>
              <a:t>What if I want the answer in a </a:t>
            </a:r>
            <a:r>
              <a:rPr lang="en-US" sz="1600" dirty="0" err="1"/>
              <a:t>Jupyter</a:t>
            </a:r>
            <a:r>
              <a:rPr lang="en-US" sz="1600" dirty="0"/>
              <a:t> Notebook?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F5FD407-0A61-FD4E-9E29-AED6BFBCA6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find()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DF943A-2D33-4741-9ECF-A17B6AAB17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9227" y="361950"/>
            <a:ext cx="5183722" cy="394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400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C7B9CF9-0748-514A-B06D-00D55E2670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Generate Code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6819762-174E-7049-94A5-9BDE51BB73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68" y="563197"/>
            <a:ext cx="6565309" cy="401710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E70E515-DBEF-ED40-B9F0-947C9C7D9F27}"/>
              </a:ext>
            </a:extLst>
          </p:cNvPr>
          <p:cNvSpPr/>
          <p:nvPr/>
        </p:nvSpPr>
        <p:spPr>
          <a:xfrm>
            <a:off x="6324600" y="1276350"/>
            <a:ext cx="381000" cy="2286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CF8EB7F-B5A8-8B4B-97E8-45F42F976A33}"/>
              </a:ext>
            </a:extLst>
          </p:cNvPr>
          <p:cNvSpPr txBox="1"/>
          <p:nvPr/>
        </p:nvSpPr>
        <p:spPr>
          <a:xfrm>
            <a:off x="6674796" y="1674218"/>
            <a:ext cx="2549096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Choose Export to Language.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Copy into the notebook.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The export has an option</a:t>
            </a:r>
            <a:br>
              <a:rPr lang="en-US" sz="1400" dirty="0"/>
            </a:br>
            <a:r>
              <a:rPr lang="en-US" sz="1400" dirty="0"/>
              <a:t>to include all the connection</a:t>
            </a:r>
            <a:br>
              <a:rPr lang="en-US" sz="1400" dirty="0"/>
            </a:br>
            <a:r>
              <a:rPr lang="en-US" sz="1400" dirty="0"/>
              <a:t>setup, choosing DB, ... ...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FF0000"/>
                </a:solidFill>
              </a:rPr>
              <a:t>Switch to Notebook</a:t>
            </a:r>
          </a:p>
        </p:txBody>
      </p:sp>
    </p:spTree>
    <p:extLst>
      <p:ext uri="{BB962C8B-B14F-4D97-AF65-F5344CB8AC3E}">
        <p14:creationId xmlns:p14="http://schemas.microsoft.com/office/powerpoint/2010/main" val="31857557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9B5D183-EB42-D54C-983D-C8F810BC79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6800" y="590550"/>
            <a:ext cx="4114800" cy="4038600"/>
          </a:xfrm>
        </p:spPr>
        <p:txBody>
          <a:bodyPr/>
          <a:lstStyle/>
          <a:p>
            <a:r>
              <a:rPr lang="en-US" sz="1800" dirty="0"/>
              <a:t>The query returns documents</a:t>
            </a:r>
            <a:br>
              <a:rPr lang="en-US" sz="1800" dirty="0"/>
            </a:br>
            <a:r>
              <a:rPr lang="en-US" sz="1800" dirty="0"/>
              <a:t>that match.</a:t>
            </a:r>
          </a:p>
          <a:p>
            <a:pPr lvl="1"/>
            <a:r>
              <a:rPr lang="en-US" sz="1600" dirty="0"/>
              <a:t>The document is “Large” and has</a:t>
            </a:r>
            <a:br>
              <a:rPr lang="en-US" sz="1600" dirty="0"/>
            </a:br>
            <a:r>
              <a:rPr lang="en-US" sz="1600" dirty="0"/>
              <a:t>and episodes and seasons.</a:t>
            </a:r>
          </a:p>
          <a:p>
            <a:pPr lvl="1"/>
            <a:r>
              <a:rPr lang="en-US" sz="1600" dirty="0"/>
              <a:t>If you do a $project requesting</a:t>
            </a:r>
            <a:br>
              <a:rPr lang="en-US" sz="1600" dirty="0"/>
            </a:br>
            <a:r>
              <a:rPr lang="en-US" sz="1600" dirty="0"/>
              <a:t>episodes/episode content,</a:t>
            </a:r>
          </a:p>
          <a:p>
            <a:pPr lvl="2"/>
            <a:r>
              <a:rPr lang="en-US" sz="1400" dirty="0"/>
              <a:t>You get all episodes in the documents that match.</a:t>
            </a:r>
          </a:p>
          <a:p>
            <a:pPr lvl="2"/>
            <a:r>
              <a:rPr lang="en-US" sz="1400" dirty="0"/>
              <a:t>Not just the episodes with the scene/location.</a:t>
            </a:r>
          </a:p>
          <a:p>
            <a:pPr lvl="2"/>
            <a:r>
              <a:rPr lang="en-US" sz="1400" dirty="0"/>
              <a:t>Projecting array elements from arrays whose elements are arrays is complex and baffling.</a:t>
            </a:r>
          </a:p>
          <a:p>
            <a:r>
              <a:rPr lang="en-US" sz="1800" dirty="0"/>
              <a:t>You also get back something (a cursor) that is </a:t>
            </a:r>
            <a:r>
              <a:rPr lang="en-US" sz="1800" dirty="0" err="1"/>
              <a:t>iterable</a:t>
            </a:r>
            <a:r>
              <a:rPr lang="en-US" sz="1800" dirty="0"/>
              <a:t>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B9B3AFC-275E-8942-9885-AC8B8FD50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 is not Quite You Expect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812136-D7BB-8640-9F02-5CE2CA70F2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514350"/>
            <a:ext cx="4749886" cy="3536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7947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9B5D183-EB42-D54C-983D-C8F810BC79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6800" y="590550"/>
            <a:ext cx="4114800" cy="4038600"/>
          </a:xfrm>
        </p:spPr>
        <p:txBody>
          <a:bodyPr/>
          <a:lstStyle/>
          <a:p>
            <a:r>
              <a:rPr lang="en-US" sz="1800" dirty="0"/>
              <a:t>The query returns documents</a:t>
            </a:r>
            <a:br>
              <a:rPr lang="en-US" sz="1800" dirty="0"/>
            </a:br>
            <a:r>
              <a:rPr lang="en-US" sz="1800" dirty="0"/>
              <a:t>that match.</a:t>
            </a:r>
          </a:p>
          <a:p>
            <a:pPr lvl="1"/>
            <a:r>
              <a:rPr lang="en-US" sz="1600" dirty="0"/>
              <a:t>The document is “Large” and has</a:t>
            </a:r>
            <a:br>
              <a:rPr lang="en-US" sz="1600" dirty="0"/>
            </a:br>
            <a:r>
              <a:rPr lang="en-US" sz="1600" dirty="0"/>
              <a:t>and episodes and seasons.</a:t>
            </a:r>
          </a:p>
          <a:p>
            <a:pPr lvl="1"/>
            <a:r>
              <a:rPr lang="en-US" sz="1600" dirty="0"/>
              <a:t>If you do a $project requesting</a:t>
            </a:r>
            <a:br>
              <a:rPr lang="en-US" sz="1600" dirty="0"/>
            </a:br>
            <a:r>
              <a:rPr lang="en-US" sz="1600" dirty="0"/>
              <a:t>episodes/episode content,</a:t>
            </a:r>
          </a:p>
          <a:p>
            <a:pPr lvl="2"/>
            <a:r>
              <a:rPr lang="en-US" sz="1400" dirty="0"/>
              <a:t>You get all episodes in the documents that match.</a:t>
            </a:r>
          </a:p>
          <a:p>
            <a:pPr lvl="2"/>
            <a:r>
              <a:rPr lang="en-US" sz="1400" dirty="0"/>
              <a:t>Not just the episodes with the scene/location.</a:t>
            </a:r>
          </a:p>
          <a:p>
            <a:pPr lvl="2"/>
            <a:r>
              <a:rPr lang="en-US" sz="1400" dirty="0"/>
              <a:t>Projecting array elements from arrays whose elements are arrays is complex and baffling.</a:t>
            </a:r>
          </a:p>
          <a:p>
            <a:r>
              <a:rPr lang="en-US" sz="1800" dirty="0"/>
              <a:t>You also get back something (a cursor) that is </a:t>
            </a:r>
            <a:r>
              <a:rPr lang="en-US" sz="1800" dirty="0" err="1"/>
              <a:t>iterable</a:t>
            </a:r>
            <a:r>
              <a:rPr lang="en-US" sz="1800" dirty="0"/>
              <a:t>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B9B3AFC-275E-8942-9885-AC8B8FD50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 is not Quite You Expect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812136-D7BB-8640-9F02-5CE2CA70F2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514350"/>
            <a:ext cx="4749886" cy="3536132"/>
          </a:xfrm>
          <a:prstGeom prst="rect">
            <a:avLst/>
          </a:prstGeom>
        </p:spPr>
      </p:pic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12C8B437-7C2E-784A-8C7A-3F3EF2F58F8F}"/>
              </a:ext>
            </a:extLst>
          </p:cNvPr>
          <p:cNvSpPr/>
          <p:nvPr/>
        </p:nvSpPr>
        <p:spPr>
          <a:xfrm>
            <a:off x="1676400" y="1518091"/>
            <a:ext cx="4419600" cy="2183518"/>
          </a:xfrm>
          <a:prstGeom prst="roundRect">
            <a:avLst/>
          </a:prstGeom>
          <a:solidFill>
            <a:srgbClr val="0070C0"/>
          </a:solidFill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Net for HWs and exams: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We will keep the queries simple.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The language is as complex as SQL, and we spent</a:t>
            </a:r>
            <a:br>
              <a:rPr lang="en-US" sz="1200" dirty="0"/>
            </a:br>
            <a:r>
              <a:rPr lang="en-US" sz="1200" dirty="0"/>
              <a:t>several weeks on the language.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Let’s take a look in the </a:t>
            </a:r>
            <a:r>
              <a:rPr lang="en-US" sz="1200" dirty="0" err="1"/>
              <a:t>Jupyter</a:t>
            </a:r>
            <a:r>
              <a:rPr lang="en-US" sz="1200" dirty="0"/>
              <a:t> Notebook on</a:t>
            </a:r>
            <a:br>
              <a:rPr lang="en-US" sz="1200" dirty="0"/>
            </a:br>
            <a:r>
              <a:rPr lang="en-US" sz="1200" dirty="0"/>
              <a:t>some create and insert functions.</a:t>
            </a:r>
            <a:br>
              <a:rPr lang="en-US" sz="1200" dirty="0"/>
            </a:br>
            <a:endParaRPr lang="en-US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But, first, the </a:t>
            </a:r>
            <a:r>
              <a:rPr lang="en-US" sz="1200" dirty="0" err="1"/>
              <a:t>datamodel</a:t>
            </a:r>
            <a:r>
              <a:rPr lang="en-US" sz="1200" dirty="0"/>
              <a:t> impedance mismatch concept.</a:t>
            </a:r>
          </a:p>
        </p:txBody>
      </p:sp>
    </p:spTree>
    <p:extLst>
      <p:ext uri="{BB962C8B-B14F-4D97-AF65-F5344CB8AC3E}">
        <p14:creationId xmlns:p14="http://schemas.microsoft.com/office/powerpoint/2010/main" val="19214442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C8176E8-6F53-3042-B8F3-A95DE1D00C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050" dirty="0"/>
              <a:t>Document Format:</a:t>
            </a:r>
          </a:p>
          <a:p>
            <a:pPr marL="0" indent="0">
              <a:buNone/>
            </a:pPr>
            <a:r>
              <a:rPr lang="en-US" sz="600" dirty="0"/>
              <a:t>{</a:t>
            </a:r>
          </a:p>
          <a:p>
            <a:pPr marL="0" indent="0">
              <a:buNone/>
            </a:pPr>
            <a:r>
              <a:rPr lang="en-US" sz="600" dirty="0"/>
              <a:t>    "</a:t>
            </a:r>
            <a:r>
              <a:rPr lang="en-US" sz="600" dirty="0" err="1"/>
              <a:t>orderNumber</a:t>
            </a:r>
            <a:r>
              <a:rPr lang="en-US" sz="600" dirty="0"/>
              <a:t>": 10100,</a:t>
            </a:r>
          </a:p>
          <a:p>
            <a:pPr marL="0" indent="0">
              <a:buNone/>
            </a:pPr>
            <a:r>
              <a:rPr lang="en-US" sz="600" dirty="0"/>
              <a:t>    "</a:t>
            </a:r>
            <a:r>
              <a:rPr lang="en-US" sz="600" dirty="0" err="1"/>
              <a:t>customerNumber</a:t>
            </a:r>
            <a:r>
              <a:rPr lang="en-US" sz="600" dirty="0"/>
              <a:t>": 363,</a:t>
            </a:r>
          </a:p>
          <a:p>
            <a:pPr marL="0" indent="0">
              <a:buNone/>
            </a:pPr>
            <a:r>
              <a:rPr lang="en-US" sz="600" dirty="0"/>
              <a:t>    "</a:t>
            </a:r>
            <a:r>
              <a:rPr lang="en-US" sz="600" dirty="0" err="1"/>
              <a:t>orderDate</a:t>
            </a:r>
            <a:r>
              <a:rPr lang="en-US" sz="600" dirty="0"/>
              <a:t>": "2003-01-06",</a:t>
            </a:r>
          </a:p>
          <a:p>
            <a:pPr marL="0" indent="0">
              <a:buNone/>
            </a:pPr>
            <a:r>
              <a:rPr lang="en-US" sz="600" dirty="0"/>
              <a:t>    "</a:t>
            </a:r>
            <a:r>
              <a:rPr lang="en-US" sz="600" dirty="0" err="1"/>
              <a:t>requiredDate</a:t>
            </a:r>
            <a:r>
              <a:rPr lang="en-US" sz="600" dirty="0"/>
              <a:t>": "2003-01-13",</a:t>
            </a:r>
          </a:p>
          <a:p>
            <a:pPr marL="0" indent="0">
              <a:buNone/>
            </a:pPr>
            <a:r>
              <a:rPr lang="en-US" sz="600" dirty="0"/>
              <a:t>    "</a:t>
            </a:r>
            <a:r>
              <a:rPr lang="en-US" sz="600" dirty="0" err="1"/>
              <a:t>shippedDate</a:t>
            </a:r>
            <a:r>
              <a:rPr lang="en-US" sz="600" dirty="0"/>
              <a:t>": "2003-01-10",</a:t>
            </a:r>
          </a:p>
          <a:p>
            <a:pPr marL="0" indent="0">
              <a:buNone/>
            </a:pPr>
            <a:r>
              <a:rPr lang="en-US" sz="600" dirty="0"/>
              <a:t>    "status": "Shipped",</a:t>
            </a:r>
          </a:p>
          <a:p>
            <a:pPr marL="0" indent="0">
              <a:buNone/>
            </a:pPr>
            <a:r>
              <a:rPr lang="en-US" sz="600" dirty="0"/>
              <a:t>    "</a:t>
            </a:r>
            <a:r>
              <a:rPr lang="en-US" sz="600" dirty="0" err="1"/>
              <a:t>orderDetails</a:t>
            </a:r>
            <a:r>
              <a:rPr lang="en-US" sz="600" dirty="0"/>
              <a:t>": [</a:t>
            </a:r>
          </a:p>
          <a:p>
            <a:pPr marL="0" indent="0">
              <a:buNone/>
            </a:pPr>
            <a:r>
              <a:rPr lang="en-US" sz="600" dirty="0"/>
              <a:t>      {</a:t>
            </a:r>
          </a:p>
          <a:p>
            <a:pPr marL="0" indent="0">
              <a:buNone/>
            </a:pPr>
            <a:r>
              <a:rPr lang="en-US" sz="600" dirty="0"/>
              <a:t>        "</a:t>
            </a:r>
            <a:r>
              <a:rPr lang="en-US" sz="600" dirty="0" err="1"/>
              <a:t>orderLineNumber</a:t>
            </a:r>
            <a:r>
              <a:rPr lang="en-US" sz="600" dirty="0"/>
              <a:t>": 1,</a:t>
            </a:r>
          </a:p>
          <a:p>
            <a:pPr marL="0" indent="0">
              <a:buNone/>
            </a:pPr>
            <a:r>
              <a:rPr lang="en-US" sz="600" dirty="0"/>
              <a:t>        "</a:t>
            </a:r>
            <a:r>
              <a:rPr lang="en-US" sz="600" dirty="0" err="1"/>
              <a:t>productCode</a:t>
            </a:r>
            <a:r>
              <a:rPr lang="en-US" sz="600" dirty="0"/>
              <a:t>": "S24_3969",</a:t>
            </a:r>
          </a:p>
          <a:p>
            <a:pPr marL="0" indent="0">
              <a:buNone/>
            </a:pPr>
            <a:r>
              <a:rPr lang="en-US" sz="600" dirty="0"/>
              <a:t>        "</a:t>
            </a:r>
            <a:r>
              <a:rPr lang="en-US" sz="600" dirty="0" err="1"/>
              <a:t>quantityOrdered</a:t>
            </a:r>
            <a:r>
              <a:rPr lang="en-US" sz="600" dirty="0"/>
              <a:t>": 49,</a:t>
            </a:r>
          </a:p>
          <a:p>
            <a:pPr marL="0" indent="0">
              <a:buNone/>
            </a:pPr>
            <a:r>
              <a:rPr lang="en-US" sz="600" dirty="0"/>
              <a:t>        "</a:t>
            </a:r>
            <a:r>
              <a:rPr lang="en-US" sz="600" dirty="0" err="1"/>
              <a:t>priceEach</a:t>
            </a:r>
            <a:r>
              <a:rPr lang="en-US" sz="600" dirty="0"/>
              <a:t>": "35.29"</a:t>
            </a:r>
          </a:p>
          <a:p>
            <a:pPr marL="0" indent="0">
              <a:buNone/>
            </a:pPr>
            <a:r>
              <a:rPr lang="en-US" sz="600" dirty="0"/>
              <a:t>      },</a:t>
            </a:r>
          </a:p>
          <a:p>
            <a:pPr marL="0" indent="0">
              <a:buNone/>
            </a:pPr>
            <a:r>
              <a:rPr lang="en-US" sz="600" dirty="0"/>
              <a:t>      {</a:t>
            </a:r>
          </a:p>
          <a:p>
            <a:pPr marL="0" indent="0">
              <a:buNone/>
            </a:pPr>
            <a:r>
              <a:rPr lang="en-US" sz="600" dirty="0"/>
              <a:t>        "</a:t>
            </a:r>
            <a:r>
              <a:rPr lang="en-US" sz="600" dirty="0" err="1"/>
              <a:t>orderLineNumber</a:t>
            </a:r>
            <a:r>
              <a:rPr lang="en-US" sz="600" dirty="0"/>
              <a:t>": 2,</a:t>
            </a:r>
          </a:p>
          <a:p>
            <a:pPr marL="0" indent="0">
              <a:buNone/>
            </a:pPr>
            <a:r>
              <a:rPr lang="en-US" sz="600" dirty="0"/>
              <a:t>        "</a:t>
            </a:r>
            <a:r>
              <a:rPr lang="en-US" sz="600" dirty="0" err="1"/>
              <a:t>productCode</a:t>
            </a:r>
            <a:r>
              <a:rPr lang="en-US" sz="600" dirty="0"/>
              <a:t>": "S18_2248",</a:t>
            </a:r>
          </a:p>
          <a:p>
            <a:pPr marL="0" indent="0">
              <a:buNone/>
            </a:pPr>
            <a:r>
              <a:rPr lang="en-US" sz="600" dirty="0"/>
              <a:t>        "</a:t>
            </a:r>
            <a:r>
              <a:rPr lang="en-US" sz="600" dirty="0" err="1"/>
              <a:t>quantityOrdered</a:t>
            </a:r>
            <a:r>
              <a:rPr lang="en-US" sz="600" dirty="0"/>
              <a:t>": 50,</a:t>
            </a:r>
          </a:p>
          <a:p>
            <a:pPr marL="0" indent="0">
              <a:buNone/>
            </a:pPr>
            <a:r>
              <a:rPr lang="en-US" sz="600" dirty="0"/>
              <a:t>        "</a:t>
            </a:r>
            <a:r>
              <a:rPr lang="en-US" sz="600" dirty="0" err="1"/>
              <a:t>priceEach</a:t>
            </a:r>
            <a:r>
              <a:rPr lang="en-US" sz="600" dirty="0"/>
              <a:t>": "55.09"</a:t>
            </a:r>
          </a:p>
          <a:p>
            <a:pPr marL="0" indent="0">
              <a:buNone/>
            </a:pPr>
            <a:r>
              <a:rPr lang="en-US" sz="600" dirty="0"/>
              <a:t>      },</a:t>
            </a:r>
          </a:p>
          <a:p>
            <a:pPr marL="0" indent="0">
              <a:buNone/>
            </a:pPr>
            <a:r>
              <a:rPr lang="en-US" sz="600" dirty="0"/>
              <a:t>      {</a:t>
            </a:r>
          </a:p>
          <a:p>
            <a:pPr marL="0" indent="0">
              <a:buNone/>
            </a:pPr>
            <a:r>
              <a:rPr lang="en-US" sz="600" dirty="0"/>
              <a:t>        "</a:t>
            </a:r>
            <a:r>
              <a:rPr lang="en-US" sz="600" dirty="0" err="1"/>
              <a:t>orderLineNumber</a:t>
            </a:r>
            <a:r>
              <a:rPr lang="en-US" sz="600" dirty="0"/>
              <a:t>": 3,</a:t>
            </a:r>
          </a:p>
          <a:p>
            <a:pPr marL="0" indent="0">
              <a:buNone/>
            </a:pPr>
            <a:r>
              <a:rPr lang="en-US" sz="600" dirty="0"/>
              <a:t>        "</a:t>
            </a:r>
            <a:r>
              <a:rPr lang="en-US" sz="600" dirty="0" err="1"/>
              <a:t>productCode</a:t>
            </a:r>
            <a:r>
              <a:rPr lang="en-US" sz="600" dirty="0"/>
              <a:t>": "S18_1749",</a:t>
            </a:r>
          </a:p>
          <a:p>
            <a:pPr marL="0" indent="0">
              <a:buNone/>
            </a:pPr>
            <a:r>
              <a:rPr lang="en-US" sz="600" dirty="0"/>
              <a:t>        "</a:t>
            </a:r>
            <a:r>
              <a:rPr lang="en-US" sz="600" dirty="0" err="1"/>
              <a:t>quantityOrdered</a:t>
            </a:r>
            <a:r>
              <a:rPr lang="en-US" sz="600" dirty="0"/>
              <a:t>": 30,</a:t>
            </a:r>
          </a:p>
          <a:p>
            <a:pPr marL="0" indent="0">
              <a:buNone/>
            </a:pPr>
            <a:r>
              <a:rPr lang="en-US" sz="600" dirty="0"/>
              <a:t>        "</a:t>
            </a:r>
            <a:r>
              <a:rPr lang="en-US" sz="600" dirty="0" err="1"/>
              <a:t>priceEach</a:t>
            </a:r>
            <a:r>
              <a:rPr lang="en-US" sz="600" dirty="0"/>
              <a:t>": "136.00"</a:t>
            </a:r>
          </a:p>
          <a:p>
            <a:pPr marL="0" indent="0">
              <a:buNone/>
            </a:pPr>
            <a:r>
              <a:rPr lang="en-US" sz="600" dirty="0"/>
              <a:t>      },</a:t>
            </a:r>
          </a:p>
          <a:p>
            <a:pPr marL="0" indent="0">
              <a:buNone/>
            </a:pPr>
            <a:r>
              <a:rPr lang="en-US" sz="600" dirty="0"/>
              <a:t>      {</a:t>
            </a:r>
          </a:p>
          <a:p>
            <a:pPr marL="0" indent="0">
              <a:buNone/>
            </a:pPr>
            <a:r>
              <a:rPr lang="en-US" sz="600" dirty="0"/>
              <a:t>        "</a:t>
            </a:r>
            <a:r>
              <a:rPr lang="en-US" sz="600" dirty="0" err="1"/>
              <a:t>orderLineNumber</a:t>
            </a:r>
            <a:r>
              <a:rPr lang="en-US" sz="600" dirty="0"/>
              <a:t>": 4,</a:t>
            </a:r>
          </a:p>
          <a:p>
            <a:pPr marL="0" indent="0">
              <a:buNone/>
            </a:pPr>
            <a:r>
              <a:rPr lang="en-US" sz="600" dirty="0"/>
              <a:t>        "</a:t>
            </a:r>
            <a:r>
              <a:rPr lang="en-US" sz="600" dirty="0" err="1"/>
              <a:t>productCode</a:t>
            </a:r>
            <a:r>
              <a:rPr lang="en-US" sz="600" dirty="0"/>
              <a:t>": "S18_4409",</a:t>
            </a:r>
          </a:p>
          <a:p>
            <a:pPr marL="0" indent="0">
              <a:buNone/>
            </a:pPr>
            <a:r>
              <a:rPr lang="en-US" sz="600" dirty="0"/>
              <a:t>        "</a:t>
            </a:r>
            <a:r>
              <a:rPr lang="en-US" sz="600" dirty="0" err="1"/>
              <a:t>quantityOrdered</a:t>
            </a:r>
            <a:r>
              <a:rPr lang="en-US" sz="600" dirty="0"/>
              <a:t>": 22,</a:t>
            </a:r>
          </a:p>
          <a:p>
            <a:pPr marL="0" indent="0">
              <a:buNone/>
            </a:pPr>
            <a:r>
              <a:rPr lang="en-US" sz="600" dirty="0"/>
              <a:t>        "</a:t>
            </a:r>
            <a:r>
              <a:rPr lang="en-US" sz="600" dirty="0" err="1"/>
              <a:t>priceEach</a:t>
            </a:r>
            <a:r>
              <a:rPr lang="en-US" sz="600" dirty="0"/>
              <a:t>": "75.46"</a:t>
            </a:r>
          </a:p>
          <a:p>
            <a:pPr marL="0" indent="0">
              <a:buNone/>
            </a:pPr>
            <a:r>
              <a:rPr lang="en-US" sz="600" dirty="0"/>
              <a:t>      }</a:t>
            </a:r>
          </a:p>
          <a:p>
            <a:pPr marL="0" indent="0">
              <a:buNone/>
            </a:pPr>
            <a:r>
              <a:rPr lang="en-US" sz="600" dirty="0"/>
              <a:t>    ]</a:t>
            </a:r>
          </a:p>
          <a:p>
            <a:pPr marL="0" indent="0">
              <a:buNone/>
            </a:pPr>
            <a:r>
              <a:rPr lang="en-US" sz="600" dirty="0"/>
              <a:t>  }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231DC21-D152-D844-82B6-C05A176A8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Datamodel</a:t>
            </a:r>
            <a:r>
              <a:rPr lang="en-US" dirty="0"/>
              <a:t> Impedance Match/Mismatch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7C727E-67D9-204B-998A-7A534A5AAE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199" y="590550"/>
            <a:ext cx="6858000" cy="6880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5A4664C-33A0-254E-AC37-C9FE3F582B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5200" y="1484073"/>
            <a:ext cx="2187545" cy="2939621"/>
          </a:xfrm>
          <a:prstGeom prst="rect">
            <a:avLst/>
          </a:prstGeom>
        </p:spPr>
      </p:pic>
      <p:sp>
        <p:nvSpPr>
          <p:cNvPr id="6" name="Bent Arrow 5">
            <a:extLst>
              <a:ext uri="{FF2B5EF4-FFF2-40B4-BE49-F238E27FC236}">
                <a16:creationId xmlns:a16="http://schemas.microsoft.com/office/drawing/2014/main" id="{E6610251-D374-804A-B918-5BE1601A59FE}"/>
              </a:ext>
            </a:extLst>
          </p:cNvPr>
          <p:cNvSpPr/>
          <p:nvPr/>
        </p:nvSpPr>
        <p:spPr>
          <a:xfrm rot="10800000">
            <a:off x="5943600" y="1248219"/>
            <a:ext cx="914400" cy="1185001"/>
          </a:xfrm>
          <a:prstGeom prst="bentArrow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Left-Right Arrow 6">
            <a:extLst>
              <a:ext uri="{FF2B5EF4-FFF2-40B4-BE49-F238E27FC236}">
                <a16:creationId xmlns:a16="http://schemas.microsoft.com/office/drawing/2014/main" id="{E885CF33-0903-BB44-8887-17597C3F9C20}"/>
              </a:ext>
            </a:extLst>
          </p:cNvPr>
          <p:cNvSpPr/>
          <p:nvPr/>
        </p:nvSpPr>
        <p:spPr>
          <a:xfrm>
            <a:off x="1447800" y="2419350"/>
            <a:ext cx="2057400" cy="685800"/>
          </a:xfrm>
          <a:prstGeom prst="leftRightArrow">
            <a:avLst/>
          </a:prstGeom>
          <a:solidFill>
            <a:srgbClr val="0070C0"/>
          </a:solidFill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More Natural Mapping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BFA33BF-0ED2-354F-98A4-E583784234EC}"/>
              </a:ext>
            </a:extLst>
          </p:cNvPr>
          <p:cNvSpPr/>
          <p:nvPr/>
        </p:nvSpPr>
        <p:spPr>
          <a:xfrm>
            <a:off x="5747868" y="2571750"/>
            <a:ext cx="33528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  <a:latin typeface="urw-din"/>
              </a:rPr>
              <a:t>Impedance mismatch </a:t>
            </a:r>
            <a:r>
              <a:rPr lang="en-US" sz="1200" dirty="0">
                <a:solidFill>
                  <a:srgbClr val="FF0000"/>
                </a:solidFill>
                <a:latin typeface="urw-din"/>
              </a:rPr>
              <a:t>is the term used to refer to the problems that occurs due to differences between the database model and the programming language model. The practical relational model has 3 components these are: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sz="1200" dirty="0">
                <a:solidFill>
                  <a:srgbClr val="FF0000"/>
                </a:solidFill>
                <a:latin typeface="urw-din"/>
              </a:rPr>
              <a:t>Attributes and their data types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sz="1200" dirty="0">
                <a:solidFill>
                  <a:srgbClr val="FF0000"/>
                </a:solidFill>
                <a:latin typeface="urw-din"/>
              </a:rPr>
              <a:t>Tuples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sz="1200" dirty="0">
                <a:solidFill>
                  <a:srgbClr val="FF0000"/>
                </a:solidFill>
                <a:latin typeface="urw-din"/>
              </a:rPr>
              <a:t>Tables/collections/sets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sz="1200" dirty="0">
                <a:solidFill>
                  <a:srgbClr val="FF0000"/>
                </a:solidFill>
                <a:latin typeface="urw-din"/>
              </a:rPr>
              <a:t>Relationships</a:t>
            </a:r>
          </a:p>
        </p:txBody>
      </p:sp>
    </p:spTree>
    <p:extLst>
      <p:ext uri="{BB962C8B-B14F-4D97-AF65-F5344CB8AC3E}">
        <p14:creationId xmlns:p14="http://schemas.microsoft.com/office/powerpoint/2010/main" val="41576040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10B38E6-5363-474E-AEF0-83584F98F1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Fun – Data Types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A3519E-89BB-6F49-B62D-ABC6307489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536629"/>
            <a:ext cx="4346503" cy="4070242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A8F159D-B045-5747-8A38-3549E3FE931C}"/>
              </a:ext>
            </a:extLst>
          </p:cNvPr>
          <p:cNvSpPr/>
          <p:nvPr/>
        </p:nvSpPr>
        <p:spPr>
          <a:xfrm>
            <a:off x="5037307" y="3429626"/>
            <a:ext cx="1219200" cy="533400"/>
          </a:xfrm>
          <a:prstGeom prst="roundRect">
            <a:avLst/>
          </a:prstGeom>
          <a:solidFill>
            <a:srgbClr val="0070C0"/>
          </a:solidFill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SQL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3A2950B0-9D26-164B-9831-BA6270B79A4D}"/>
              </a:ext>
            </a:extLst>
          </p:cNvPr>
          <p:cNvSpPr/>
          <p:nvPr/>
        </p:nvSpPr>
        <p:spPr>
          <a:xfrm>
            <a:off x="7475707" y="3409950"/>
            <a:ext cx="1219200" cy="533400"/>
          </a:xfrm>
          <a:prstGeom prst="roundRect">
            <a:avLst/>
          </a:prstGeom>
          <a:solidFill>
            <a:srgbClr val="0070C0"/>
          </a:solidFill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MongoDB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E0735AB-21E9-B24C-9CE8-24BAA4FAB130}"/>
              </a:ext>
            </a:extLst>
          </p:cNvPr>
          <p:cNvSpPr/>
          <p:nvPr/>
        </p:nvSpPr>
        <p:spPr>
          <a:xfrm>
            <a:off x="5034064" y="2190749"/>
            <a:ext cx="1219200" cy="533400"/>
          </a:xfrm>
          <a:prstGeom prst="roundRect">
            <a:avLst/>
          </a:prstGeom>
          <a:solidFill>
            <a:srgbClr val="0070C0"/>
          </a:solidFill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pymysql</a:t>
            </a:r>
            <a:endParaRPr lang="en-US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681D5EB-CBE1-DA42-87D7-5915DB94C527}"/>
              </a:ext>
            </a:extLst>
          </p:cNvPr>
          <p:cNvSpPr/>
          <p:nvPr/>
        </p:nvSpPr>
        <p:spPr>
          <a:xfrm>
            <a:off x="6233809" y="961913"/>
            <a:ext cx="1219200" cy="533400"/>
          </a:xfrm>
          <a:prstGeom prst="roundRect">
            <a:avLst/>
          </a:prstGeom>
          <a:solidFill>
            <a:srgbClr val="0070C0"/>
          </a:solidFill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Python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9A98FB8-56A7-FB4D-AAF1-2A50959BBC61}"/>
              </a:ext>
            </a:extLst>
          </p:cNvPr>
          <p:cNvSpPr/>
          <p:nvPr/>
        </p:nvSpPr>
        <p:spPr>
          <a:xfrm>
            <a:off x="7467600" y="2114550"/>
            <a:ext cx="1219200" cy="533400"/>
          </a:xfrm>
          <a:prstGeom prst="roundRect">
            <a:avLst/>
          </a:prstGeom>
          <a:solidFill>
            <a:srgbClr val="0070C0"/>
          </a:solidFill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pymongo</a:t>
            </a:r>
            <a:endParaRPr lang="en-US" dirty="0"/>
          </a:p>
        </p:txBody>
      </p:sp>
      <p:sp>
        <p:nvSpPr>
          <p:cNvPr id="10" name="Up Arrow 9">
            <a:extLst>
              <a:ext uri="{FF2B5EF4-FFF2-40B4-BE49-F238E27FC236}">
                <a16:creationId xmlns:a16="http://schemas.microsoft.com/office/drawing/2014/main" id="{8E9AE6AC-01CE-594D-9D89-2F2DEE68786A}"/>
              </a:ext>
            </a:extLst>
          </p:cNvPr>
          <p:cNvSpPr/>
          <p:nvPr/>
        </p:nvSpPr>
        <p:spPr>
          <a:xfrm>
            <a:off x="5568204" y="2724149"/>
            <a:ext cx="228600" cy="685801"/>
          </a:xfrm>
          <a:prstGeom prst="upArrow">
            <a:avLst/>
          </a:prstGeom>
          <a:solidFill>
            <a:srgbClr val="0070C0"/>
          </a:solidFill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Up Arrow 10">
            <a:extLst>
              <a:ext uri="{FF2B5EF4-FFF2-40B4-BE49-F238E27FC236}">
                <a16:creationId xmlns:a16="http://schemas.microsoft.com/office/drawing/2014/main" id="{EEB87A13-1628-C440-92C8-95042B901A06}"/>
              </a:ext>
            </a:extLst>
          </p:cNvPr>
          <p:cNvSpPr/>
          <p:nvPr/>
        </p:nvSpPr>
        <p:spPr>
          <a:xfrm rot="10800000">
            <a:off x="7962900" y="2707531"/>
            <a:ext cx="228600" cy="685801"/>
          </a:xfrm>
          <a:prstGeom prst="upArrow">
            <a:avLst/>
          </a:prstGeom>
          <a:solidFill>
            <a:srgbClr val="0070C0"/>
          </a:solidFill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Up Arrow 11">
            <a:extLst>
              <a:ext uri="{FF2B5EF4-FFF2-40B4-BE49-F238E27FC236}">
                <a16:creationId xmlns:a16="http://schemas.microsoft.com/office/drawing/2014/main" id="{49A042B7-0270-A44E-9FB8-EDD5166CB509}"/>
              </a:ext>
            </a:extLst>
          </p:cNvPr>
          <p:cNvSpPr/>
          <p:nvPr/>
        </p:nvSpPr>
        <p:spPr>
          <a:xfrm rot="2591794">
            <a:off x="5894353" y="1458115"/>
            <a:ext cx="228600" cy="685801"/>
          </a:xfrm>
          <a:prstGeom prst="upArrow">
            <a:avLst/>
          </a:prstGeom>
          <a:solidFill>
            <a:srgbClr val="0070C0"/>
          </a:solidFill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Up Arrow 12">
            <a:extLst>
              <a:ext uri="{FF2B5EF4-FFF2-40B4-BE49-F238E27FC236}">
                <a16:creationId xmlns:a16="http://schemas.microsoft.com/office/drawing/2014/main" id="{AF010D5F-BFAA-494A-8188-7CB1D9008390}"/>
              </a:ext>
            </a:extLst>
          </p:cNvPr>
          <p:cNvSpPr/>
          <p:nvPr/>
        </p:nvSpPr>
        <p:spPr>
          <a:xfrm rot="8519336">
            <a:off x="7480303" y="1458114"/>
            <a:ext cx="228600" cy="685801"/>
          </a:xfrm>
          <a:prstGeom prst="upArrow">
            <a:avLst/>
          </a:prstGeom>
          <a:solidFill>
            <a:srgbClr val="0070C0"/>
          </a:solidFill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9875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BE085F8-CF44-1B4D-B00C-BC585399A1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600" dirty="0"/>
              <a:t>Create:</a:t>
            </a:r>
          </a:p>
          <a:p>
            <a:pPr lvl="1"/>
            <a:r>
              <a:rPr lang="en-US" sz="1400" dirty="0" err="1"/>
              <a:t>db.collection.insertOne</a:t>
            </a:r>
            <a:r>
              <a:rPr lang="en-US" sz="1400" dirty="0"/>
              <a:t>() </a:t>
            </a:r>
          </a:p>
          <a:p>
            <a:pPr lvl="1"/>
            <a:r>
              <a:rPr lang="en-US" sz="1400" dirty="0" err="1"/>
              <a:t>db.collection.insertMany</a:t>
            </a:r>
            <a:r>
              <a:rPr lang="en-US" sz="1400" dirty="0"/>
              <a:t>() </a:t>
            </a:r>
          </a:p>
          <a:p>
            <a:r>
              <a:rPr lang="en-US" sz="1600" dirty="0"/>
              <a:t>Retrieve:</a:t>
            </a:r>
          </a:p>
          <a:p>
            <a:pPr lvl="1"/>
            <a:r>
              <a:rPr lang="en-US" sz="1400" dirty="0" err="1"/>
              <a:t>db.collection.find</a:t>
            </a:r>
            <a:r>
              <a:rPr lang="en-US" sz="1400" dirty="0"/>
              <a:t>()</a:t>
            </a:r>
          </a:p>
          <a:p>
            <a:pPr lvl="1"/>
            <a:r>
              <a:rPr lang="en-US" sz="1400" dirty="0" err="1"/>
              <a:t>db.collection.findOne</a:t>
            </a:r>
            <a:r>
              <a:rPr lang="en-US" sz="1400" dirty="0"/>
              <a:t>()</a:t>
            </a:r>
          </a:p>
          <a:p>
            <a:pPr lvl="1"/>
            <a:r>
              <a:rPr lang="en-US" sz="1400" dirty="0" err="1"/>
              <a:t>db.collection.findOneAndUpdate</a:t>
            </a:r>
            <a:r>
              <a:rPr lang="en-US" sz="1400" dirty="0"/>
              <a:t>()</a:t>
            </a:r>
          </a:p>
          <a:p>
            <a:pPr lvl="1"/>
            <a:r>
              <a:rPr lang="en-US" sz="1400" dirty="0"/>
              <a:t>... ..</a:t>
            </a:r>
          </a:p>
          <a:p>
            <a:r>
              <a:rPr lang="en-US" sz="1600" dirty="0"/>
              <a:t>Update:</a:t>
            </a:r>
          </a:p>
          <a:p>
            <a:pPr lvl="1"/>
            <a:r>
              <a:rPr lang="en-US" sz="1400" dirty="0" err="1"/>
              <a:t>db.collection.updateOne</a:t>
            </a:r>
            <a:r>
              <a:rPr lang="en-US" sz="1400" dirty="0"/>
              <a:t>() </a:t>
            </a:r>
          </a:p>
          <a:p>
            <a:pPr lvl="1"/>
            <a:r>
              <a:rPr lang="en-US" sz="1400" dirty="0" err="1"/>
              <a:t>db.collection.updateMany</a:t>
            </a:r>
            <a:r>
              <a:rPr lang="en-US" sz="1400" dirty="0"/>
              <a:t>() </a:t>
            </a:r>
          </a:p>
          <a:p>
            <a:pPr lvl="1"/>
            <a:r>
              <a:rPr lang="en-US" sz="1400" dirty="0" err="1"/>
              <a:t>db.collection.replaceOne</a:t>
            </a:r>
            <a:r>
              <a:rPr lang="en-US" sz="1400" dirty="0"/>
              <a:t>() </a:t>
            </a:r>
          </a:p>
          <a:p>
            <a:r>
              <a:rPr lang="en-US" sz="1600" dirty="0"/>
              <a:t>Delete:</a:t>
            </a:r>
          </a:p>
          <a:p>
            <a:pPr lvl="1"/>
            <a:r>
              <a:rPr lang="en-US" sz="1400" dirty="0" err="1"/>
              <a:t>db.collection.deleteOne</a:t>
            </a:r>
            <a:r>
              <a:rPr lang="en-US" sz="1400" dirty="0"/>
              <a:t>()</a:t>
            </a:r>
          </a:p>
          <a:p>
            <a:pPr lvl="1"/>
            <a:r>
              <a:rPr lang="en-US" sz="1400" dirty="0" err="1"/>
              <a:t>db.collection.deleteMany</a:t>
            </a:r>
            <a:r>
              <a:rPr lang="en-US" sz="1400" dirty="0"/>
              <a:t>()</a:t>
            </a:r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54A582-9859-F74F-8F83-75F6172755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(Some) MongoDB CRUD Operations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AB8ADD-54A3-C647-BC1A-51BC68FD5285}"/>
              </a:ext>
            </a:extLst>
          </p:cNvPr>
          <p:cNvSpPr txBox="1"/>
          <p:nvPr/>
        </p:nvSpPr>
        <p:spPr>
          <a:xfrm>
            <a:off x="4038600" y="666750"/>
            <a:ext cx="39394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pymongo</a:t>
            </a:r>
            <a:r>
              <a:rPr lang="en-US" dirty="0"/>
              <a:t> maps the camel case to _, e.g.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/>
              <a:t>findOne</a:t>
            </a:r>
            <a:r>
              <a:rPr lang="en-US" dirty="0"/>
              <a:t>()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/>
              <a:t>find_one</a:t>
            </a:r>
            <a:r>
              <a:rPr lang="en-US" dirty="0"/>
              <a:t>()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7C2AF2-28B1-F64C-B272-909619B023D3}"/>
              </a:ext>
            </a:extLst>
          </p:cNvPr>
          <p:cNvSpPr txBox="1"/>
          <p:nvPr/>
        </p:nvSpPr>
        <p:spPr>
          <a:xfrm>
            <a:off x="3581400" y="1963519"/>
            <a:ext cx="549278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There are good online tutorials: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2"/>
              </a:rPr>
              <a:t>https://www.tutorialspoint.com/python_data_access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3"/>
              </a:rPr>
              <a:t>https://www.tutorialspoint.com/mongodb/index.htm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437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2D4BC7A-10AF-B149-90CD-54361BD238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2570" y="895349"/>
            <a:ext cx="8839200" cy="3587569"/>
          </a:xfrm>
        </p:spPr>
        <p:txBody>
          <a:bodyPr/>
          <a:lstStyle/>
          <a:p>
            <a:r>
              <a:rPr lang="en-US" dirty="0"/>
              <a:t>Data Models and REST – Concepts and Realization</a:t>
            </a:r>
          </a:p>
          <a:p>
            <a:r>
              <a:rPr lang="en-US" dirty="0"/>
              <a:t>NoSQL Models</a:t>
            </a:r>
          </a:p>
          <a:p>
            <a:pPr lvl="1"/>
            <a:r>
              <a:rPr lang="en-US" dirty="0"/>
              <a:t>Reminder</a:t>
            </a:r>
          </a:p>
          <a:p>
            <a:pPr lvl="1"/>
            <a:r>
              <a:rPr lang="en-US" dirty="0"/>
              <a:t>Documents</a:t>
            </a:r>
          </a:p>
          <a:p>
            <a:r>
              <a:rPr lang="en-US" dirty="0"/>
              <a:t>A Digression – Strong and Weak Entities</a:t>
            </a:r>
          </a:p>
          <a:p>
            <a:r>
              <a:rPr lang="en-US" dirty="0"/>
              <a:t>A Document Database: MongoDB</a:t>
            </a:r>
          </a:p>
          <a:p>
            <a:pPr lvl="1"/>
            <a:r>
              <a:rPr lang="en-US" dirty="0"/>
              <a:t>MongoDB relative to RDB</a:t>
            </a:r>
          </a:p>
          <a:p>
            <a:pPr lvl="1"/>
            <a:r>
              <a:rPr lang="en-US" dirty="0"/>
              <a:t>Concepts: data types, CRUD operators</a:t>
            </a:r>
          </a:p>
          <a:p>
            <a:pPr lvl="1"/>
            <a:r>
              <a:rPr lang="en-US" dirty="0"/>
              <a:t>Aggregates and </a:t>
            </a:r>
            <a:r>
              <a:rPr lang="en-US" dirty="0" err="1"/>
              <a:t>piplines</a:t>
            </a:r>
            <a:endParaRPr lang="en-US" dirty="0"/>
          </a:p>
          <a:p>
            <a:r>
              <a:rPr lang="en-US" dirty="0"/>
              <a:t>Module II: SQL Query Processing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6E2B7B7-709F-1443-A36D-10166B15C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</p:spTree>
    <p:extLst>
      <p:ext uri="{BB962C8B-B14F-4D97-AF65-F5344CB8AC3E}">
        <p14:creationId xmlns:p14="http://schemas.microsoft.com/office/powerpoint/2010/main" val="236414984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A835155-0611-BB40-9B6B-0822A4CE93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(Some) </a:t>
            </a:r>
            <a:r>
              <a:rPr lang="en-US" dirty="0" err="1"/>
              <a:t>MongdoDB</a:t>
            </a:r>
            <a:r>
              <a:rPr lang="en-US" dirty="0"/>
              <a:t> Pipeline Operators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583AF7-278B-4047-AB8E-C70BCA8051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803" y="855497"/>
            <a:ext cx="5645792" cy="380495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BBB23AD-8B5C-3B4E-9AC0-00C2437621CE}"/>
              </a:ext>
            </a:extLst>
          </p:cNvPr>
          <p:cNvSpPr/>
          <p:nvPr/>
        </p:nvSpPr>
        <p:spPr>
          <a:xfrm>
            <a:off x="304800" y="444319"/>
            <a:ext cx="67817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www.slideshare.net</a:t>
            </a:r>
            <a:r>
              <a:rPr lang="en-US" dirty="0"/>
              <a:t>/</a:t>
            </a:r>
            <a:r>
              <a:rPr lang="en-US" dirty="0" err="1"/>
              <a:t>mongodb</a:t>
            </a:r>
            <a:r>
              <a:rPr lang="en-US" dirty="0"/>
              <a:t>/s01-e04-analytics</a:t>
            </a:r>
          </a:p>
        </p:txBody>
      </p:sp>
    </p:spTree>
    <p:extLst>
      <p:ext uri="{BB962C8B-B14F-4D97-AF65-F5344CB8AC3E}">
        <p14:creationId xmlns:p14="http://schemas.microsoft.com/office/powerpoint/2010/main" val="29987868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4EB96C1-D5AA-0747-9AC9-695353B23E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can see that MongoDB has powerful, sophisticated</a:t>
            </a:r>
          </a:p>
          <a:p>
            <a:pPr lvl="1"/>
            <a:r>
              <a:rPr lang="en-US" dirty="0"/>
              <a:t>Operators</a:t>
            </a:r>
          </a:p>
          <a:p>
            <a:pPr lvl="1"/>
            <a:r>
              <a:rPr lang="en-US" dirty="0"/>
              <a:t>Expressions</a:t>
            </a:r>
          </a:p>
          <a:p>
            <a:pPr lvl="1"/>
            <a:r>
              <a:rPr lang="en-US" dirty="0"/>
              <a:t>Pipelines</a:t>
            </a:r>
          </a:p>
          <a:p>
            <a:r>
              <a:rPr lang="en-US" dirty="0"/>
              <a:t>We have only skimmed the surface. There is a lot more:</a:t>
            </a:r>
          </a:p>
          <a:p>
            <a:pPr lvl="1"/>
            <a:r>
              <a:rPr lang="en-US" dirty="0"/>
              <a:t>Indexes</a:t>
            </a:r>
          </a:p>
          <a:p>
            <a:pPr lvl="1"/>
            <a:r>
              <a:rPr lang="en-US" dirty="0"/>
              <a:t>Replication, </a:t>
            </a:r>
            <a:r>
              <a:rPr lang="en-US" dirty="0" err="1"/>
              <a:t>Sharding</a:t>
            </a:r>
            <a:endParaRPr lang="en-US" dirty="0"/>
          </a:p>
          <a:p>
            <a:pPr lvl="1"/>
            <a:r>
              <a:rPr lang="en-US" dirty="0"/>
              <a:t>Embedded Map-Reduce support</a:t>
            </a:r>
          </a:p>
          <a:p>
            <a:pPr lvl="1"/>
            <a:r>
              <a:rPr lang="en-US" dirty="0"/>
              <a:t>... ...</a:t>
            </a:r>
          </a:p>
          <a:p>
            <a:r>
              <a:rPr lang="en-US" dirty="0"/>
              <a:t>We will explore a little more in subsequent lectures, homework, ... ...</a:t>
            </a:r>
          </a:p>
          <a:p>
            <a:r>
              <a:rPr lang="en-US" dirty="0"/>
              <a:t>You will have to install MongoDB and Compass for HW4 and final exam.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884071D-A07D-864F-8AD1-94C0EAB6AD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MongoDB Checkpoint</a:t>
            </a:r>
          </a:p>
        </p:txBody>
      </p:sp>
    </p:spTree>
    <p:extLst>
      <p:ext uri="{BB962C8B-B14F-4D97-AF65-F5344CB8AC3E}">
        <p14:creationId xmlns:p14="http://schemas.microsoft.com/office/powerpoint/2010/main" val="140737582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Picture 11" descr="16x9_BG-08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pic>
        <p:nvPicPr>
          <p:cNvPr id="10243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4" name="TextBox 8"/>
          <p:cNvSpPr txBox="1">
            <a:spLocks noChangeArrowheads="1"/>
          </p:cNvSpPr>
          <p:nvPr/>
        </p:nvSpPr>
        <p:spPr bwMode="auto">
          <a:xfrm>
            <a:off x="0" y="1733550"/>
            <a:ext cx="914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Module II: Query Processing</a:t>
            </a:r>
            <a:endParaRPr kumimoji="0" lang="en-US" altLang="en-US" sz="16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10245" name="TextBox 9"/>
          <p:cNvSpPr txBox="1">
            <a:spLocks noChangeArrowheads="1"/>
          </p:cNvSpPr>
          <p:nvPr/>
        </p:nvSpPr>
        <p:spPr bwMode="auto">
          <a:xfrm>
            <a:off x="255588" y="4695825"/>
            <a:ext cx="67818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057C3CF-FEF9-2D44-911E-86B89DEEE20D}" type="slidenum">
              <a:rPr kumimoji="0" lang="en-US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457200" rtl="0" eaLnBrk="1" fontAlgn="base" latinLnBrk="0" hangingPunct="1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r>
              <a:rPr kumimoji="0" lang="en-US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</a:t>
            </a: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|</a:t>
            </a:r>
            <a:r>
              <a:rPr kumimoji="0" lang="en-US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Introduction to Databases (F18): </a:t>
            </a:r>
            <a:r>
              <a:rPr kumimoji="0" lang="en-US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Lecture 10  Query Processing. Transactions, Recovery</a:t>
            </a:r>
          </a:p>
        </p:txBody>
      </p:sp>
    </p:spTree>
    <p:extLst>
      <p:ext uri="{BB962C8B-B14F-4D97-AF65-F5344CB8AC3E}">
        <p14:creationId xmlns:p14="http://schemas.microsoft.com/office/powerpoint/2010/main" val="11542129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pic>
        <p:nvPicPr>
          <p:cNvPr id="10243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4" name="TextBox 8"/>
          <p:cNvSpPr txBox="1">
            <a:spLocks noChangeArrowheads="1"/>
          </p:cNvSpPr>
          <p:nvPr/>
        </p:nvSpPr>
        <p:spPr bwMode="auto">
          <a:xfrm>
            <a:off x="0" y="1733550"/>
            <a:ext cx="9144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Completing Disks, I/O, Indexes</a:t>
            </a:r>
          </a:p>
        </p:txBody>
      </p:sp>
      <p:sp>
        <p:nvSpPr>
          <p:cNvPr id="10245" name="TextBox 9"/>
          <p:cNvSpPr txBox="1">
            <a:spLocks noChangeArrowheads="1"/>
          </p:cNvSpPr>
          <p:nvPr/>
        </p:nvSpPr>
        <p:spPr bwMode="auto">
          <a:xfrm>
            <a:off x="255588" y="4695825"/>
            <a:ext cx="6781800" cy="3638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057C3CF-FEF9-2D44-911E-86B89DEEE20D}" type="slidenum">
              <a:rPr kumimoji="0" lang="en-US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457200" rtl="0" eaLnBrk="1" fontAlgn="base" latinLnBrk="0" hangingPunct="1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r>
              <a:rPr kumimoji="0" lang="en-US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</a:t>
            </a: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|</a:t>
            </a:r>
            <a:r>
              <a:rPr kumimoji="0" lang="en-US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Introduction to Databases (F20): </a:t>
            </a:r>
            <a:r>
              <a:rPr kumimoji="0" lang="en-US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Lecture 9: Transactions, Query Processing, NoSQL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4FC0121-D49A-254F-B057-E13F74504474}"/>
              </a:ext>
            </a:extLst>
          </p:cNvPr>
          <p:cNvSpPr/>
          <p:nvPr/>
        </p:nvSpPr>
        <p:spPr>
          <a:xfrm>
            <a:off x="0" y="0"/>
            <a:ext cx="9144000" cy="46863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Query Processing Overview</a:t>
            </a:r>
          </a:p>
        </p:txBody>
      </p:sp>
    </p:spTree>
    <p:extLst>
      <p:ext uri="{BB962C8B-B14F-4D97-AF65-F5344CB8AC3E}">
        <p14:creationId xmlns:p14="http://schemas.microsoft.com/office/powerpoint/2010/main" val="232440584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Query Compilation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514350"/>
            <a:ext cx="6845300" cy="2209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100" y="2488752"/>
            <a:ext cx="6616700" cy="2159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733800" y="514350"/>
            <a:ext cx="63246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Amazon Ember" charset="0"/>
                <a:ea typeface="ＭＳ Ｐゴシック" charset="-128"/>
                <a:cs typeface="+mn-cs"/>
              </a:rPr>
              <a:t>Database Systems: The Complete Book (2nd Edition) 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555555"/>
                </a:solidFill>
                <a:effectLst/>
                <a:uLnTx/>
                <a:uFillTx/>
                <a:latin typeface="Amazon Ember" charset="0"/>
                <a:ea typeface="ＭＳ Ｐゴシック" charset="-128"/>
                <a:cs typeface="+mn-cs"/>
              </a:rPr>
              <a:t>2nd Edition</a:t>
            </a:r>
            <a:endParaRPr kumimoji="0" lang="en-US" sz="1100" b="1" i="0" u="none" strike="noStrike" kern="1200" cap="none" spc="0" normalizeH="0" baseline="0" noProof="0" dirty="0">
              <a:ln>
                <a:noFill/>
              </a:ln>
              <a:solidFill>
                <a:srgbClr val="111111"/>
              </a:solidFill>
              <a:effectLst/>
              <a:uLnTx/>
              <a:uFillTx/>
              <a:latin typeface="Amazon Ember" charset="0"/>
              <a:ea typeface="ＭＳ Ｐゴシック" charset="-128"/>
              <a:cs typeface="+mn-cs"/>
            </a:endParaRPr>
          </a:p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Amazon Ember" charset="0"/>
                <a:ea typeface="ＭＳ Ｐゴシック" charset="-128"/>
                <a:cs typeface="+mn-cs"/>
              </a:rPr>
              <a:t>by 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66C0"/>
                </a:solidFill>
                <a:effectLst/>
                <a:uLnTx/>
                <a:uFillTx/>
                <a:latin typeface="Amazon Ember" charset="0"/>
                <a:ea typeface="ＭＳ Ｐゴシック" charset="-128"/>
                <a:cs typeface="+mn-cs"/>
                <a:hlinkClick r:id="rId4"/>
              </a:rPr>
              <a:t>Hector Garcia-Molina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Amazon Ember" charset="0"/>
                <a:ea typeface="ＭＳ Ｐゴシック" charset="-128"/>
                <a:cs typeface="+mn-cs"/>
              </a:rPr>
              <a:t> 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555555"/>
                </a:solidFill>
                <a:effectLst/>
                <a:uLnTx/>
                <a:uFillTx/>
                <a:latin typeface="Amazon Ember" charset="0"/>
                <a:ea typeface="ＭＳ Ｐゴシック" charset="-128"/>
                <a:cs typeface="+mn-cs"/>
              </a:rPr>
              <a:t>(Author), 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66C0"/>
                </a:solidFill>
                <a:effectLst/>
                <a:uLnTx/>
                <a:uFillTx/>
                <a:latin typeface="Amazon Ember" charset="0"/>
                <a:ea typeface="ＭＳ Ｐゴシック" charset="-128"/>
                <a:cs typeface="+mn-cs"/>
                <a:hlinkClick r:id="rId5"/>
              </a:rPr>
              <a:t>Jeffrey D. Ullman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Amazon Ember" charset="0"/>
                <a:ea typeface="ＭＳ Ｐゴシック" charset="-128"/>
                <a:cs typeface="+mn-cs"/>
              </a:rPr>
              <a:t> 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555555"/>
                </a:solidFill>
                <a:effectLst/>
                <a:uLnTx/>
                <a:uFillTx/>
                <a:latin typeface="Amazon Ember" charset="0"/>
                <a:ea typeface="ＭＳ Ｐゴシック" charset="-128"/>
                <a:cs typeface="+mn-cs"/>
              </a:rPr>
              <a:t>(Author), 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66C0"/>
                </a:solidFill>
                <a:effectLst/>
                <a:uLnTx/>
                <a:uFillTx/>
                <a:latin typeface="Amazon Ember" charset="0"/>
                <a:ea typeface="ＭＳ Ｐゴシック" charset="-128"/>
                <a:cs typeface="+mn-cs"/>
                <a:hlinkClick r:id="rId6"/>
              </a:rPr>
              <a:t>Jennifer Widom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Amazon Ember" charset="0"/>
                <a:ea typeface="ＭＳ Ｐゴシック" charset="-128"/>
                <a:cs typeface="+mn-cs"/>
              </a:rPr>
              <a:t> 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555555"/>
                </a:solidFill>
                <a:effectLst/>
                <a:uLnTx/>
                <a:uFillTx/>
                <a:latin typeface="Amazon Ember" charset="0"/>
                <a:ea typeface="ＭＳ Ｐゴシック" charset="-128"/>
                <a:cs typeface="+mn-cs"/>
              </a:rPr>
              <a:t>(Author)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111111"/>
              </a:solidFill>
              <a:effectLst/>
              <a:uLnTx/>
              <a:uFillTx/>
              <a:latin typeface="Amazon Ember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02288334"/>
      </p:ext>
    </p:extLst>
  </p:cSld>
  <p:clrMapOvr>
    <a:masterClrMapping/>
  </p:clrMapOvr>
  <p:transition spd="med">
    <p:wipe dir="r"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Parsing and Execution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2374" y="742950"/>
            <a:ext cx="8495740" cy="3886200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/>
              <a:t>Parser/Translator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/>
              <a:t>Verifies syntax correctness and generates a </a:t>
            </a:r>
            <a:r>
              <a:rPr lang="en-US" i="1" dirty="0"/>
              <a:t>parse tree.</a:t>
            </a:r>
            <a:endParaRPr lang="en-US" dirty="0"/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/>
              <a:t>Converts to </a:t>
            </a:r>
            <a:r>
              <a:rPr lang="en-US" i="1" dirty="0"/>
              <a:t>logical</a:t>
            </a:r>
            <a:r>
              <a:rPr lang="en-US" dirty="0"/>
              <a:t> </a:t>
            </a:r>
            <a:r>
              <a:rPr lang="en-US" i="1" dirty="0"/>
              <a:t>plan tree</a:t>
            </a:r>
            <a:r>
              <a:rPr lang="en-US" dirty="0"/>
              <a:t> that defines how to execute the query.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/>
              <a:t>Tree nodes are </a:t>
            </a:r>
            <a:r>
              <a:rPr lang="en-US" i="1" dirty="0"/>
              <a:t>operator(tables, parameters)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/>
              <a:t>Edges are the flow of data “up the tree” from node to node.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/>
              <a:t>Optimizer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/>
              <a:t>Modifies the logical plan to define an improved execution.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/>
              <a:t>Query rewrite/transformation.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/>
              <a:t>Determines </a:t>
            </a:r>
            <a:r>
              <a:rPr lang="en-US" i="1" dirty="0"/>
              <a:t>how</a:t>
            </a:r>
            <a:r>
              <a:rPr lang="en-US" dirty="0"/>
              <a:t> to choose among multiple implementations of operators.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/>
              <a:t>Engine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/>
              <a:t>Executes the plan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/>
              <a:t>May modify the plan to </a:t>
            </a:r>
            <a:r>
              <a:rPr lang="en-US" i="1" dirty="0"/>
              <a:t>optimize</a:t>
            </a:r>
            <a:r>
              <a:rPr lang="en-US" dirty="0"/>
              <a:t> execution, e.g. using indexes.</a:t>
            </a:r>
          </a:p>
        </p:txBody>
      </p:sp>
    </p:spTree>
    <p:extLst>
      <p:ext uri="{BB962C8B-B14F-4D97-AF65-F5344CB8AC3E}">
        <p14:creationId xmlns:p14="http://schemas.microsoft.com/office/powerpoint/2010/main" val="501631238"/>
      </p:ext>
    </p:extLst>
  </p:cSld>
  <p:clrMapOvr>
    <a:masterClrMapping/>
  </p:clrMapOvr>
  <p:transition spd="med">
    <p:wipe dir="r"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Query Processing Overview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590550"/>
            <a:ext cx="6991622" cy="4055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388467"/>
      </p:ext>
    </p:extLst>
  </p:cSld>
  <p:clrMapOvr>
    <a:masterClrMapping/>
  </p:clrMapOvr>
  <p:transition spd="med">
    <p:wipe dir="r"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pic>
        <p:nvPicPr>
          <p:cNvPr id="10243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4" name="TextBox 8"/>
          <p:cNvSpPr txBox="1">
            <a:spLocks noChangeArrowheads="1"/>
          </p:cNvSpPr>
          <p:nvPr/>
        </p:nvSpPr>
        <p:spPr bwMode="auto">
          <a:xfrm>
            <a:off x="0" y="1733550"/>
            <a:ext cx="9144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Completing Disks, I/O, Indexes</a:t>
            </a:r>
          </a:p>
        </p:txBody>
      </p:sp>
      <p:sp>
        <p:nvSpPr>
          <p:cNvPr id="10245" name="TextBox 9"/>
          <p:cNvSpPr txBox="1">
            <a:spLocks noChangeArrowheads="1"/>
          </p:cNvSpPr>
          <p:nvPr/>
        </p:nvSpPr>
        <p:spPr bwMode="auto">
          <a:xfrm>
            <a:off x="255588" y="4695825"/>
            <a:ext cx="6781800" cy="3638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057C3CF-FEF9-2D44-911E-86B89DEEE20D}" type="slidenum">
              <a:rPr kumimoji="0" lang="en-US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457200" rtl="0" eaLnBrk="1" fontAlgn="base" latinLnBrk="0" hangingPunct="1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r>
              <a:rPr kumimoji="0" lang="en-US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</a:t>
            </a: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|</a:t>
            </a:r>
            <a:r>
              <a:rPr kumimoji="0" lang="en-US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Introduction to Databases (F20): </a:t>
            </a:r>
            <a:r>
              <a:rPr kumimoji="0" lang="en-US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Lecture 9: Transactions, Query Processing, NoSQL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4FC0121-D49A-254F-B057-E13F74504474}"/>
              </a:ext>
            </a:extLst>
          </p:cNvPr>
          <p:cNvSpPr/>
          <p:nvPr/>
        </p:nvSpPr>
        <p:spPr>
          <a:xfrm>
            <a:off x="0" y="0"/>
            <a:ext cx="9144000" cy="46863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Chapter 15</a:t>
            </a:r>
            <a:b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From the Book</a:t>
            </a:r>
          </a:p>
        </p:txBody>
      </p:sp>
    </p:spTree>
    <p:extLst>
      <p:ext uri="{BB962C8B-B14F-4D97-AF65-F5344CB8AC3E}">
        <p14:creationId xmlns:p14="http://schemas.microsoft.com/office/powerpoint/2010/main" val="114359283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>
            <a:extLst>
              <a:ext uri="{FF2B5EF4-FFF2-40B4-BE49-F238E27FC236}">
                <a16:creationId xmlns:a16="http://schemas.microsoft.com/office/drawing/2014/main" id="{B83E7B48-50DD-40B1-82EB-DB0F7EE991D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  <a:ea typeface="MS PGothic" panose="020B0600070205080204" pitchFamily="34" charset="-128"/>
              </a:rPr>
              <a:t>Chapter 15:  Query Processing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B04C8AB1-093B-4BD3-B57D-1117443AEF6C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772531" y="881017"/>
            <a:ext cx="5632032" cy="2322393"/>
          </a:xfrm>
        </p:spPr>
        <p:txBody>
          <a:bodyPr/>
          <a:lstStyle/>
          <a:p>
            <a:r>
              <a:rPr lang="en-US" altLang="en-US" dirty="0">
                <a:ea typeface="MS PGothic" panose="020B0600070205080204" pitchFamily="34" charset="-128"/>
              </a:rPr>
              <a:t>Overview </a:t>
            </a:r>
          </a:p>
          <a:p>
            <a:r>
              <a:rPr lang="en-US" altLang="en-US" dirty="0">
                <a:ea typeface="MS PGothic" panose="020B0600070205080204" pitchFamily="34" charset="-128"/>
              </a:rPr>
              <a:t>Measures of Query Cost</a:t>
            </a:r>
          </a:p>
          <a:p>
            <a:r>
              <a:rPr lang="en-US" altLang="en-US" dirty="0">
                <a:ea typeface="MS PGothic" panose="020B0600070205080204" pitchFamily="34" charset="-128"/>
              </a:rPr>
              <a:t>Selection Operation  </a:t>
            </a:r>
          </a:p>
          <a:p>
            <a:r>
              <a:rPr lang="en-US" altLang="en-US" dirty="0">
                <a:ea typeface="MS PGothic" panose="020B0600070205080204" pitchFamily="34" charset="-128"/>
              </a:rPr>
              <a:t>Sorting </a:t>
            </a:r>
          </a:p>
          <a:p>
            <a:r>
              <a:rPr lang="en-US" altLang="en-US" dirty="0">
                <a:ea typeface="MS PGothic" panose="020B0600070205080204" pitchFamily="34" charset="-128"/>
              </a:rPr>
              <a:t>Join Operation </a:t>
            </a:r>
          </a:p>
          <a:p>
            <a:r>
              <a:rPr lang="en-US" altLang="en-US" dirty="0">
                <a:ea typeface="MS PGothic" panose="020B0600070205080204" pitchFamily="34" charset="-128"/>
              </a:rPr>
              <a:t>Other Operations</a:t>
            </a:r>
          </a:p>
          <a:p>
            <a:r>
              <a:rPr lang="en-US" altLang="en-US" dirty="0">
                <a:ea typeface="MS PGothic" panose="020B0600070205080204" pitchFamily="34" charset="-128"/>
              </a:rPr>
              <a:t>Evaluation of Expressions</a:t>
            </a:r>
          </a:p>
        </p:txBody>
      </p:sp>
    </p:spTree>
    <p:extLst>
      <p:ext uri="{BB962C8B-B14F-4D97-AF65-F5344CB8AC3E}">
        <p14:creationId xmlns:p14="http://schemas.microsoft.com/office/powerpoint/2010/main" val="2094532321"/>
      </p:ext>
    </p:extLst>
  </p:cSld>
  <p:clrMapOvr>
    <a:masterClrMapping/>
  </p:clrMapOvr>
  <p:transition advTm="5014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154" name="Rectangle 2">
            <a:extLst>
              <a:ext uri="{FF2B5EF4-FFF2-40B4-BE49-F238E27FC236}">
                <a16:creationId xmlns:a16="http://schemas.microsoft.com/office/drawing/2014/main" id="{C4F7EECF-E672-4EC7-A229-C16B8BBFB5E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  <a:ea typeface="MS PGothic" panose="020B0600070205080204" pitchFamily="34" charset="-128"/>
              </a:rPr>
              <a:t>Basic Steps in Query Processing</a:t>
            </a:r>
          </a:p>
        </p:txBody>
      </p:sp>
      <p:sp>
        <p:nvSpPr>
          <p:cNvPr id="9219" name="Rectangle 3">
            <a:extLst>
              <a:ext uri="{FF2B5EF4-FFF2-40B4-BE49-F238E27FC236}">
                <a16:creationId xmlns:a16="http://schemas.microsoft.com/office/drawing/2014/main" id="{2D2522C3-D90D-4FC0-8084-00D0088674AB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768876" y="820342"/>
            <a:ext cx="5194403" cy="921230"/>
          </a:xfrm>
        </p:spPr>
        <p:txBody>
          <a:bodyPr/>
          <a:lstStyle/>
          <a:p>
            <a:pPr>
              <a:buFont typeface="Monotype Sorts" pitchFamily="-65" charset="2"/>
              <a:buNone/>
            </a:pPr>
            <a:r>
              <a:rPr lang="en-US" altLang="en-US" dirty="0">
                <a:ea typeface="MS PGothic" panose="020B0600070205080204" pitchFamily="34" charset="-128"/>
              </a:rPr>
              <a:t>1.	Parsing and translation</a:t>
            </a:r>
          </a:p>
          <a:p>
            <a:pPr>
              <a:buFont typeface="Monotype Sorts" pitchFamily="-65" charset="2"/>
              <a:buNone/>
            </a:pPr>
            <a:r>
              <a:rPr lang="en-US" altLang="en-US" dirty="0">
                <a:ea typeface="MS PGothic" panose="020B0600070205080204" pitchFamily="34" charset="-128"/>
              </a:rPr>
              <a:t>2.	Optimization</a:t>
            </a:r>
          </a:p>
          <a:p>
            <a:pPr>
              <a:buFont typeface="Monotype Sorts" pitchFamily="-65" charset="2"/>
              <a:buNone/>
            </a:pPr>
            <a:r>
              <a:rPr lang="en-US" altLang="en-US" dirty="0">
                <a:ea typeface="MS PGothic" panose="020B0600070205080204" pitchFamily="34" charset="-128"/>
              </a:rPr>
              <a:t>3.	Evaluation</a:t>
            </a:r>
          </a:p>
        </p:txBody>
      </p:sp>
      <p:pic>
        <p:nvPicPr>
          <p:cNvPr id="9220" name="Picture 11">
            <a:extLst>
              <a:ext uri="{FF2B5EF4-FFF2-40B4-BE49-F238E27FC236}">
                <a16:creationId xmlns:a16="http://schemas.microsoft.com/office/drawing/2014/main" id="{CDACD50C-619F-4E1E-97A1-AEC99C2D45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6042" y="1724453"/>
            <a:ext cx="4391840" cy="26374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83325307"/>
      </p:ext>
    </p:extLst>
  </p:cSld>
  <p:clrMapOvr>
    <a:masterClrMapping/>
  </p:clrMapOvr>
  <p:transition advTm="1520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Picture 11" descr="16x9_BG-08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pic>
        <p:nvPicPr>
          <p:cNvPr id="10243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4" name="TextBox 8"/>
          <p:cNvSpPr txBox="1">
            <a:spLocks noChangeArrowheads="1"/>
          </p:cNvSpPr>
          <p:nvPr/>
        </p:nvSpPr>
        <p:spPr bwMode="auto">
          <a:xfrm>
            <a:off x="0" y="1733550"/>
            <a:ext cx="91440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3600" i="1" dirty="0">
                <a:solidFill>
                  <a:schemeClr val="bg1"/>
                </a:solidFill>
              </a:rPr>
              <a:t>Data Models and REST</a:t>
            </a:r>
          </a:p>
        </p:txBody>
      </p:sp>
      <p:sp>
        <p:nvSpPr>
          <p:cNvPr id="8" name="TextBox 11">
            <a:extLst>
              <a:ext uri="{FF2B5EF4-FFF2-40B4-BE49-F238E27FC236}">
                <a16:creationId xmlns:a16="http://schemas.microsoft.com/office/drawing/2014/main" id="{5FE6A9FA-67FB-9442-A7C5-64B82F5B38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588" y="4695825"/>
            <a:ext cx="6781800" cy="392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EE15EB3-3077-C740-8089-CCA1B2033312}" type="slidenum">
              <a:rPr lang="en-US" altLang="en-US" sz="1050" b="1">
                <a:solidFill>
                  <a:schemeClr val="bg1"/>
                </a:solidFill>
              </a:rPr>
              <a:pPr marL="0" marR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r>
              <a:rPr lang="en-US" altLang="en-US" sz="1050" b="1" dirty="0">
                <a:solidFill>
                  <a:schemeClr val="bg1"/>
                </a:solidFill>
              </a:rPr>
              <a:t> </a:t>
            </a:r>
            <a:r>
              <a:rPr lang="en-US" altLang="en-US" sz="1050" dirty="0">
                <a:solidFill>
                  <a:schemeClr val="bg1"/>
                </a:solidFill>
              </a:rPr>
              <a:t>|</a:t>
            </a:r>
            <a:r>
              <a:rPr lang="en-US" altLang="en-US" sz="1050" b="1" dirty="0">
                <a:solidFill>
                  <a:schemeClr val="bg1"/>
                </a:solidFill>
              </a:rPr>
              <a:t> Introduction to Databases (S21): </a:t>
            </a:r>
            <a:r>
              <a:rPr lang="en-US" altLang="en-US" sz="1050" dirty="0">
                <a:solidFill>
                  <a:schemeClr val="bg1"/>
                </a:solidFill>
              </a:rPr>
              <a:t>Lecture 10: MongoDB, NoSQL, Query Processing</a:t>
            </a:r>
          </a:p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altLang="en-US" sz="900" i="1" dirty="0">
                <a:solidFill>
                  <a:schemeClr val="bg1"/>
                </a:solidFill>
              </a:rPr>
              <a:t>© Donald F. Ferguson, 2020</a:t>
            </a:r>
            <a:endParaRPr lang="en-US" altLang="en-US" sz="9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682600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178" name="Rectangle 2">
            <a:extLst>
              <a:ext uri="{FF2B5EF4-FFF2-40B4-BE49-F238E27FC236}">
                <a16:creationId xmlns:a16="http://schemas.microsoft.com/office/drawing/2014/main" id="{4E89BB60-2D0A-430C-B904-1D17058D3C8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  <a:ea typeface="MS PGothic" panose="020B0600070205080204" pitchFamily="34" charset="-128"/>
              </a:rPr>
              <a:t>Basic Steps in Query Processing (Cont.)</a:t>
            </a:r>
          </a:p>
        </p:txBody>
      </p:sp>
      <p:sp>
        <p:nvSpPr>
          <p:cNvPr id="11267" name="Rectangle 3">
            <a:extLst>
              <a:ext uri="{FF2B5EF4-FFF2-40B4-BE49-F238E27FC236}">
                <a16:creationId xmlns:a16="http://schemas.microsoft.com/office/drawing/2014/main" id="{6428F809-F71E-403F-A785-3D6B01E4DD03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775535" y="862970"/>
            <a:ext cx="5602834" cy="2575056"/>
          </a:xfrm>
        </p:spPr>
        <p:txBody>
          <a:bodyPr/>
          <a:lstStyle/>
          <a:p>
            <a:r>
              <a:rPr lang="en-US" altLang="en-US" dirty="0">
                <a:ea typeface="MS PGothic" panose="020B0600070205080204" pitchFamily="34" charset="-128"/>
              </a:rPr>
              <a:t>Parsing and translation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translate the query into its internal form.  This is then translated into relational algebra.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Parser checks syntax, verifies relations</a:t>
            </a:r>
          </a:p>
          <a:p>
            <a:r>
              <a:rPr lang="en-US" altLang="en-US" dirty="0">
                <a:ea typeface="MS PGothic" panose="020B0600070205080204" pitchFamily="34" charset="-128"/>
              </a:rPr>
              <a:t>Evaluation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The query-execution engine takes a query-evaluation plan, executes that plan, and returns the answers to the query.</a:t>
            </a:r>
          </a:p>
          <a:p>
            <a:pPr lvl="1"/>
            <a:endParaRPr lang="en-US" altLang="en-US" dirty="0"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98341530"/>
      </p:ext>
    </p:extLst>
  </p:cSld>
  <p:clrMapOvr>
    <a:masterClrMapping/>
  </p:clrMapOvr>
  <p:transition advTm="992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02" name="Rectangle 2">
            <a:extLst>
              <a:ext uri="{FF2B5EF4-FFF2-40B4-BE49-F238E27FC236}">
                <a16:creationId xmlns:a16="http://schemas.microsoft.com/office/drawing/2014/main" id="{701EDBC9-0803-4051-8741-608A2893CB9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719263" y="290648"/>
            <a:ext cx="6057900" cy="457200"/>
          </a:xfrm>
        </p:spPr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  <a:ea typeface="MS PGothic" panose="020B0600070205080204" pitchFamily="34" charset="-128"/>
              </a:rPr>
              <a:t>Basic Steps in Query Processing: Optimization</a:t>
            </a:r>
          </a:p>
        </p:txBody>
      </p:sp>
      <p:sp>
        <p:nvSpPr>
          <p:cNvPr id="13315" name="Rectangle 3">
            <a:extLst>
              <a:ext uri="{FF2B5EF4-FFF2-40B4-BE49-F238E27FC236}">
                <a16:creationId xmlns:a16="http://schemas.microsoft.com/office/drawing/2014/main" id="{0555D7EF-9E4A-4BE9-B712-A77059F3A004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772531" y="885548"/>
            <a:ext cx="5722442" cy="3102921"/>
          </a:xfrm>
        </p:spPr>
        <p:txBody>
          <a:bodyPr/>
          <a:lstStyle/>
          <a:p>
            <a:r>
              <a:rPr lang="en-US" altLang="en-US" dirty="0">
                <a:ea typeface="MS PGothic" panose="020B0600070205080204" pitchFamily="34" charset="-128"/>
              </a:rPr>
              <a:t>A relational algebra expression may have many equivalent expressions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E.g., </a:t>
            </a:r>
            <a:r>
              <a:rPr lang="en-US" altLang="en-US" sz="1425" dirty="0">
                <a:ea typeface="MS PGothic" panose="020B0600070205080204" pitchFamily="34" charset="-128"/>
                <a:sym typeface="Symbol" panose="05050102010706020507" pitchFamily="18" charset="2"/>
              </a:rPr>
              <a:t></a:t>
            </a:r>
            <a:r>
              <a:rPr lang="en-US" altLang="en-US" sz="1425" i="1" baseline="-25000" dirty="0">
                <a:ea typeface="MS PGothic" panose="020B0600070205080204" pitchFamily="34" charset="-128"/>
                <a:sym typeface="Symbol" panose="05050102010706020507" pitchFamily="18" charset="2"/>
              </a:rPr>
              <a:t>salary</a:t>
            </a:r>
            <a:r>
              <a:rPr lang="en-US" altLang="en-US" sz="1425" baseline="-25000" dirty="0">
                <a:ea typeface="MS PGothic" panose="020B0600070205080204" pitchFamily="34" charset="-128"/>
                <a:sym typeface="Symbol" panose="05050102010706020507" pitchFamily="18" charset="2"/>
              </a:rPr>
              <a:t>75000</a:t>
            </a:r>
            <a:r>
              <a:rPr lang="en-US" altLang="en-US" sz="1425" dirty="0">
                <a:ea typeface="MS PGothic" panose="020B0600070205080204" pitchFamily="34" charset="-128"/>
                <a:sym typeface="Symbol" panose="05050102010706020507" pitchFamily="18" charset="2"/>
              </a:rPr>
              <a:t>(</a:t>
            </a:r>
            <a:r>
              <a:rPr lang="en-US" altLang="en-US" sz="1425" i="1" baseline="-25000" dirty="0">
                <a:ea typeface="MS PGothic" panose="020B0600070205080204" pitchFamily="34" charset="-128"/>
                <a:sym typeface="Symbol" panose="05050102010706020507" pitchFamily="18" charset="2"/>
              </a:rPr>
              <a:t>salary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(</a:t>
            </a:r>
            <a:r>
              <a:rPr lang="en-US" altLang="en-US" i="1" dirty="0">
                <a:ea typeface="MS PGothic" panose="020B0600070205080204" pitchFamily="34" charset="-128"/>
                <a:sym typeface="Symbol" panose="05050102010706020507" pitchFamily="18" charset="2"/>
              </a:rPr>
              <a:t>instructor)) 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is equivalent to </a:t>
            </a:r>
            <a:b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</a:b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         </a:t>
            </a:r>
            <a:r>
              <a:rPr lang="en-US" altLang="en-US" sz="1425" dirty="0">
                <a:ea typeface="MS PGothic" panose="020B0600070205080204" pitchFamily="34" charset="-128"/>
                <a:sym typeface="Symbol" panose="05050102010706020507" pitchFamily="18" charset="2"/>
              </a:rPr>
              <a:t></a:t>
            </a:r>
            <a:r>
              <a:rPr lang="en-US" altLang="en-US" sz="1425" i="1" baseline="-25000" dirty="0">
                <a:ea typeface="MS PGothic" panose="020B0600070205080204" pitchFamily="34" charset="-128"/>
                <a:sym typeface="Symbol" panose="05050102010706020507" pitchFamily="18" charset="2"/>
              </a:rPr>
              <a:t>salary</a:t>
            </a:r>
            <a:r>
              <a:rPr lang="en-US" altLang="en-US" sz="1425" dirty="0">
                <a:ea typeface="MS PGothic" panose="020B0600070205080204" pitchFamily="34" charset="-128"/>
                <a:sym typeface="Symbol" panose="05050102010706020507" pitchFamily="18" charset="2"/>
              </a:rPr>
              <a:t>(</a:t>
            </a:r>
            <a:r>
              <a:rPr lang="en-US" altLang="en-US" sz="1425" i="1" baseline="-25000" dirty="0">
                <a:ea typeface="MS PGothic" panose="020B0600070205080204" pitchFamily="34" charset="-128"/>
                <a:sym typeface="Symbol" panose="05050102010706020507" pitchFamily="18" charset="2"/>
              </a:rPr>
              <a:t>salary</a:t>
            </a:r>
            <a:r>
              <a:rPr lang="en-US" altLang="en-US" sz="1425" baseline="-25000" dirty="0">
                <a:ea typeface="MS PGothic" panose="020B0600070205080204" pitchFamily="34" charset="-128"/>
                <a:sym typeface="Symbol" panose="05050102010706020507" pitchFamily="18" charset="2"/>
              </a:rPr>
              <a:t>75000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(</a:t>
            </a:r>
            <a:r>
              <a:rPr lang="en-US" altLang="en-US" i="1" dirty="0">
                <a:ea typeface="MS PGothic" panose="020B0600070205080204" pitchFamily="34" charset="-128"/>
                <a:sym typeface="Symbol" panose="05050102010706020507" pitchFamily="18" charset="2"/>
              </a:rPr>
              <a:t>instructor))</a:t>
            </a:r>
          </a:p>
          <a:p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Each relational algebra operation can be evaluated using one of several different algorithms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Correspondingly, a relational-algebra expression can be evaluated in many ways. </a:t>
            </a:r>
          </a:p>
          <a:p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Annotated expression specifying detailed evaluation strategy is called an </a:t>
            </a:r>
            <a:r>
              <a:rPr lang="en-US" altLang="en-US" b="1" dirty="0">
                <a:solidFill>
                  <a:srgbClr val="002060"/>
                </a:solidFill>
                <a:ea typeface="MS PGothic" panose="020B0600070205080204" pitchFamily="34" charset="-128"/>
                <a:sym typeface="Symbol" panose="05050102010706020507" pitchFamily="18" charset="2"/>
              </a:rPr>
              <a:t>evaluation-plan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.  E.g.,: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Use an index on </a:t>
            </a:r>
            <a:r>
              <a:rPr lang="en-US" altLang="en-US" i="1" dirty="0">
                <a:ea typeface="MS PGothic" panose="020B0600070205080204" pitchFamily="34" charset="-128"/>
                <a:sym typeface="Symbol" panose="05050102010706020507" pitchFamily="18" charset="2"/>
              </a:rPr>
              <a:t>salary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 to find instructors with salary &lt; 75000,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Or perform complete relation scan and discard instructors with salary  75000</a:t>
            </a:r>
          </a:p>
        </p:txBody>
      </p:sp>
    </p:spTree>
    <p:extLst>
      <p:ext uri="{BB962C8B-B14F-4D97-AF65-F5344CB8AC3E}">
        <p14:creationId xmlns:p14="http://schemas.microsoft.com/office/powerpoint/2010/main" val="2254879632"/>
      </p:ext>
    </p:extLst>
  </p:cSld>
  <p:clrMapOvr>
    <a:masterClrMapping/>
  </p:clrMapOvr>
  <p:transition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266" name="Rectangle 1026">
            <a:extLst>
              <a:ext uri="{FF2B5EF4-FFF2-40B4-BE49-F238E27FC236}">
                <a16:creationId xmlns:a16="http://schemas.microsoft.com/office/drawing/2014/main" id="{E41234F1-7767-4810-97CE-92405F4C6B4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  <a:ea typeface="MS PGothic" panose="020B0600070205080204" pitchFamily="34" charset="-128"/>
              </a:rPr>
              <a:t>Basic Steps: Optimization (Cont.)</a:t>
            </a:r>
          </a:p>
        </p:txBody>
      </p:sp>
      <p:sp>
        <p:nvSpPr>
          <p:cNvPr id="15363" name="Rectangle 1027">
            <a:extLst>
              <a:ext uri="{FF2B5EF4-FFF2-40B4-BE49-F238E27FC236}">
                <a16:creationId xmlns:a16="http://schemas.microsoft.com/office/drawing/2014/main" id="{15285419-BB0E-4298-9661-E1BFD3567C5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765873" y="826873"/>
            <a:ext cx="5650079" cy="3206714"/>
          </a:xfrm>
        </p:spPr>
        <p:txBody>
          <a:bodyPr/>
          <a:lstStyle/>
          <a:p>
            <a:r>
              <a:rPr lang="en-US" altLang="en-US" b="1" dirty="0">
                <a:solidFill>
                  <a:srgbClr val="002060"/>
                </a:solidFill>
                <a:ea typeface="MS PGothic" panose="020B0600070205080204" pitchFamily="34" charset="-128"/>
                <a:sym typeface="Symbol" panose="05050102010706020507" pitchFamily="18" charset="2"/>
              </a:rPr>
              <a:t>Query Optimization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: Amongst all equivalent evaluation plans choose the one with lowest cost. 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 Cost is estimated using statistical information from the</a:t>
            </a:r>
            <a:b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</a:b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 database catalog</a:t>
            </a:r>
          </a:p>
          <a:p>
            <a:pPr lvl="2"/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e.g.. number of tuples in each relation, size of tuples, etc.</a:t>
            </a:r>
          </a:p>
          <a:p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In this chapter we study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How to measure query costs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Algorithms for evaluating relational algebra operations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How to combine algorithms for individual operations in order to evaluate a complete expression</a:t>
            </a:r>
          </a:p>
          <a:p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In Chapter 16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We study how to optimize queries, that is, how to find an evaluation plan with lowest estimated cost</a:t>
            </a:r>
          </a:p>
          <a:p>
            <a:endParaRPr lang="en-US" altLang="en-US" dirty="0"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9407126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274" name="Rectangle 2">
            <a:extLst>
              <a:ext uri="{FF2B5EF4-FFF2-40B4-BE49-F238E27FC236}">
                <a16:creationId xmlns:a16="http://schemas.microsoft.com/office/drawing/2014/main" id="{578F1715-B75C-468F-BB66-8D3C20C5669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  <a:ea typeface="MS PGothic" panose="020B0600070205080204" pitchFamily="34" charset="-128"/>
              </a:rPr>
              <a:t>Measures of Query Cost</a:t>
            </a:r>
          </a:p>
        </p:txBody>
      </p:sp>
      <p:sp>
        <p:nvSpPr>
          <p:cNvPr id="17411" name="Rectangle 3">
            <a:extLst>
              <a:ext uri="{FF2B5EF4-FFF2-40B4-BE49-F238E27FC236}">
                <a16:creationId xmlns:a16="http://schemas.microsoft.com/office/drawing/2014/main" id="{519F3437-04AB-4B6A-B938-BC4ED1610D5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773760" y="853945"/>
            <a:ext cx="5747847" cy="3540590"/>
          </a:xfrm>
        </p:spPr>
        <p:txBody>
          <a:bodyPr/>
          <a:lstStyle/>
          <a:p>
            <a:r>
              <a:rPr lang="en-US" altLang="en-US" dirty="0">
                <a:ea typeface="MS PGothic" panose="020B0600070205080204" pitchFamily="34" charset="-128"/>
              </a:rPr>
              <a:t>Many factors contribute to time cost</a:t>
            </a:r>
          </a:p>
          <a:p>
            <a:pPr lvl="1"/>
            <a:r>
              <a:rPr lang="en-US" altLang="en-US" i="1" dirty="0">
                <a:ea typeface="MS PGothic" panose="020B0600070205080204" pitchFamily="34" charset="-128"/>
              </a:rPr>
              <a:t>disk access, CPU</a:t>
            </a:r>
            <a:r>
              <a:rPr lang="en-US" altLang="en-US" dirty="0">
                <a:ea typeface="MS PGothic" panose="020B0600070205080204" pitchFamily="34" charset="-128"/>
              </a:rPr>
              <a:t>, and network </a:t>
            </a:r>
            <a:r>
              <a:rPr lang="en-US" altLang="en-US" i="1" dirty="0">
                <a:ea typeface="MS PGothic" panose="020B0600070205080204" pitchFamily="34" charset="-128"/>
              </a:rPr>
              <a:t>communication</a:t>
            </a:r>
          </a:p>
          <a:p>
            <a:r>
              <a:rPr lang="en-US" altLang="en-US" dirty="0">
                <a:ea typeface="MS PGothic" panose="020B0600070205080204" pitchFamily="34" charset="-128"/>
              </a:rPr>
              <a:t>Cost can be measured based on </a:t>
            </a:r>
          </a:p>
          <a:p>
            <a:pPr lvl="1"/>
            <a:r>
              <a:rPr lang="en-US" altLang="en-US" b="1" dirty="0">
                <a:solidFill>
                  <a:srgbClr val="002060"/>
                </a:solidFill>
                <a:ea typeface="MS PGothic" panose="020B0600070205080204" pitchFamily="34" charset="-128"/>
              </a:rPr>
              <a:t>response time</a:t>
            </a:r>
            <a:r>
              <a:rPr lang="en-US" altLang="en-US" dirty="0">
                <a:ea typeface="MS PGothic" panose="020B0600070205080204" pitchFamily="34" charset="-128"/>
              </a:rPr>
              <a:t>, i.e. total elapsed time for answering query, or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total </a:t>
            </a:r>
            <a:r>
              <a:rPr lang="en-US" altLang="en-US" b="1" dirty="0">
                <a:solidFill>
                  <a:srgbClr val="002060"/>
                </a:solidFill>
                <a:ea typeface="MS PGothic" panose="020B0600070205080204" pitchFamily="34" charset="-128"/>
              </a:rPr>
              <a:t>resource consumption</a:t>
            </a:r>
          </a:p>
          <a:p>
            <a:r>
              <a:rPr lang="en-US" altLang="en-US" dirty="0">
                <a:ea typeface="MS PGothic" panose="020B0600070205080204" pitchFamily="34" charset="-128"/>
              </a:rPr>
              <a:t>We use total resource consumption as cost metric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Response time harder to estimate, and minimizing resource consumption is a good idea in a shared database</a:t>
            </a:r>
          </a:p>
          <a:p>
            <a:r>
              <a:rPr lang="en-US" altLang="en-US" dirty="0">
                <a:ea typeface="MS PGothic" panose="020B0600070205080204" pitchFamily="34" charset="-128"/>
              </a:rPr>
              <a:t>We ignore CPU costs for simplicity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Real systems do take CPU cost into account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Network costs must be considered for parallel systems</a:t>
            </a:r>
          </a:p>
          <a:p>
            <a:r>
              <a:rPr lang="en-US" altLang="en-US" dirty="0">
                <a:ea typeface="MS PGothic" panose="020B0600070205080204" pitchFamily="34" charset="-128"/>
              </a:rPr>
              <a:t>We describe how estimate the cost of each operation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We do not include cost to writing output to disk</a:t>
            </a:r>
          </a:p>
          <a:p>
            <a:endParaRPr lang="en-US" altLang="en-US" dirty="0">
              <a:ea typeface="MS PGothic" panose="020B0600070205080204" pitchFamily="34" charset="-128"/>
            </a:endParaRPr>
          </a:p>
          <a:p>
            <a:endParaRPr lang="en-US" altLang="en-US" dirty="0">
              <a:ea typeface="MS PGothic" panose="020B0600070205080204" pitchFamily="34" charset="-128"/>
            </a:endParaRPr>
          </a:p>
          <a:p>
            <a:endParaRPr lang="en-US" altLang="en-US" dirty="0"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42229133"/>
      </p:ext>
    </p:extLst>
  </p:cSld>
  <p:clrMapOvr>
    <a:masterClrMapping/>
  </p:clrMapOvr>
  <p:transition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274" name="Rectangle 2">
            <a:extLst>
              <a:ext uri="{FF2B5EF4-FFF2-40B4-BE49-F238E27FC236}">
                <a16:creationId xmlns:a16="http://schemas.microsoft.com/office/drawing/2014/main" id="{578F1715-B75C-468F-BB66-8D3C20C5669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  <a:ea typeface="MS PGothic" panose="020B0600070205080204" pitchFamily="34" charset="-128"/>
              </a:rPr>
              <a:t>Measures of Query Cost</a:t>
            </a:r>
          </a:p>
        </p:txBody>
      </p:sp>
      <p:sp>
        <p:nvSpPr>
          <p:cNvPr id="17411" name="Rectangle 3">
            <a:extLst>
              <a:ext uri="{FF2B5EF4-FFF2-40B4-BE49-F238E27FC236}">
                <a16:creationId xmlns:a16="http://schemas.microsoft.com/office/drawing/2014/main" id="{519F3437-04AB-4B6A-B938-BC4ED1610D5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765872" y="826873"/>
            <a:ext cx="5682493" cy="3901538"/>
          </a:xfrm>
        </p:spPr>
        <p:txBody>
          <a:bodyPr/>
          <a:lstStyle/>
          <a:p>
            <a:r>
              <a:rPr lang="en-US" altLang="en-US" dirty="0">
                <a:ea typeface="MS PGothic" panose="020B0600070205080204" pitchFamily="34" charset="-128"/>
              </a:rPr>
              <a:t>Disk cost can be estimated as: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Number of seeks             * average-seek-cost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Number of blocks read     * average-block-read-cost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Number of blocks written * average-block-write-cost</a:t>
            </a:r>
          </a:p>
          <a:p>
            <a:r>
              <a:rPr lang="en-US" altLang="en-US" dirty="0">
                <a:ea typeface="MS PGothic" panose="020B0600070205080204" pitchFamily="34" charset="-128"/>
              </a:rPr>
              <a:t>For simplicity we just use the </a:t>
            </a:r>
            <a:r>
              <a:rPr lang="en-US" altLang="en-US" b="1" dirty="0">
                <a:solidFill>
                  <a:srgbClr val="002060"/>
                </a:solidFill>
                <a:ea typeface="MS PGothic" panose="020B0600070205080204" pitchFamily="34" charset="-128"/>
              </a:rPr>
              <a:t>number of block transfers</a:t>
            </a:r>
            <a:r>
              <a:rPr lang="en-US" altLang="en-US" i="1" dirty="0">
                <a:solidFill>
                  <a:srgbClr val="002060"/>
                </a:solidFill>
                <a:ea typeface="MS PGothic" panose="020B0600070205080204" pitchFamily="34" charset="-128"/>
              </a:rPr>
              <a:t> </a:t>
            </a:r>
            <a:r>
              <a:rPr lang="en-US" altLang="en-US" i="1" dirty="0">
                <a:ea typeface="MS PGothic" panose="020B0600070205080204" pitchFamily="34" charset="-128"/>
              </a:rPr>
              <a:t>from disk and the </a:t>
            </a:r>
            <a:r>
              <a:rPr lang="en-US" altLang="en-US" b="1" dirty="0">
                <a:solidFill>
                  <a:srgbClr val="002060"/>
                </a:solidFill>
                <a:ea typeface="MS PGothic" panose="020B0600070205080204" pitchFamily="34" charset="-128"/>
              </a:rPr>
              <a:t>number of seeks</a:t>
            </a:r>
            <a:r>
              <a:rPr lang="en-US" altLang="en-US" dirty="0">
                <a:solidFill>
                  <a:srgbClr val="002060"/>
                </a:solidFill>
                <a:ea typeface="MS PGothic" panose="020B0600070205080204" pitchFamily="34" charset="-128"/>
              </a:rPr>
              <a:t> </a:t>
            </a:r>
            <a:r>
              <a:rPr lang="en-US" altLang="en-US" dirty="0">
                <a:ea typeface="MS PGothic" panose="020B0600070205080204" pitchFamily="34" charset="-128"/>
              </a:rPr>
              <a:t>as the cost measures</a:t>
            </a:r>
          </a:p>
          <a:p>
            <a:pPr lvl="1"/>
            <a:r>
              <a:rPr lang="en-US" altLang="en-US" i="1" dirty="0" err="1">
                <a:solidFill>
                  <a:srgbClr val="002060"/>
                </a:solidFill>
                <a:ea typeface="MS PGothic" panose="020B0600070205080204" pitchFamily="34" charset="-128"/>
              </a:rPr>
              <a:t>t</a:t>
            </a:r>
            <a:r>
              <a:rPr lang="en-US" altLang="en-US" i="1" baseline="-25000" dirty="0" err="1">
                <a:solidFill>
                  <a:srgbClr val="002060"/>
                </a:solidFill>
                <a:ea typeface="MS PGothic" panose="020B0600070205080204" pitchFamily="34" charset="-128"/>
              </a:rPr>
              <a:t>T</a:t>
            </a:r>
            <a:r>
              <a:rPr lang="en-US" altLang="en-US" dirty="0">
                <a:ea typeface="MS PGothic" panose="020B0600070205080204" pitchFamily="34" charset="-128"/>
              </a:rPr>
              <a:t> – time to transfer one block</a:t>
            </a:r>
          </a:p>
          <a:p>
            <a:pPr lvl="2"/>
            <a:r>
              <a:rPr lang="en-US" altLang="en-US" dirty="0">
                <a:ea typeface="MS PGothic" panose="020B0600070205080204" pitchFamily="34" charset="-128"/>
              </a:rPr>
              <a:t>Assuming for simplicity that write cost is same as read cost</a:t>
            </a:r>
          </a:p>
          <a:p>
            <a:pPr lvl="1"/>
            <a:r>
              <a:rPr lang="en-US" altLang="en-US" i="1" dirty="0" err="1">
                <a:solidFill>
                  <a:srgbClr val="002060"/>
                </a:solidFill>
                <a:ea typeface="MS PGothic" panose="020B0600070205080204" pitchFamily="34" charset="-128"/>
              </a:rPr>
              <a:t>t</a:t>
            </a:r>
            <a:r>
              <a:rPr lang="en-US" altLang="en-US" i="1" baseline="-25000" dirty="0" err="1">
                <a:solidFill>
                  <a:srgbClr val="002060"/>
                </a:solidFill>
                <a:ea typeface="MS PGothic" panose="020B0600070205080204" pitchFamily="34" charset="-128"/>
              </a:rPr>
              <a:t>S</a:t>
            </a:r>
            <a:r>
              <a:rPr lang="en-US" altLang="en-US" dirty="0">
                <a:solidFill>
                  <a:srgbClr val="002060"/>
                </a:solidFill>
                <a:ea typeface="MS PGothic" panose="020B0600070205080204" pitchFamily="34" charset="-128"/>
              </a:rPr>
              <a:t> </a:t>
            </a:r>
            <a:r>
              <a:rPr lang="en-US" altLang="en-US" dirty="0">
                <a:ea typeface="MS PGothic" panose="020B0600070205080204" pitchFamily="34" charset="-128"/>
              </a:rPr>
              <a:t>– time for one seek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Cost for b block transfers plus S seeks</a:t>
            </a:r>
            <a:br>
              <a:rPr lang="en-US" altLang="en-US" dirty="0">
                <a:ea typeface="MS PGothic" panose="020B0600070205080204" pitchFamily="34" charset="-128"/>
              </a:rPr>
            </a:br>
            <a:r>
              <a:rPr lang="en-US" altLang="en-US" dirty="0">
                <a:ea typeface="MS PGothic" panose="020B0600070205080204" pitchFamily="34" charset="-128"/>
              </a:rPr>
              <a:t>        </a:t>
            </a:r>
            <a:r>
              <a:rPr lang="en-US" altLang="en-US" i="1" dirty="0">
                <a:ea typeface="MS PGothic" panose="020B0600070205080204" pitchFamily="34" charset="-128"/>
              </a:rPr>
              <a:t>b * </a:t>
            </a:r>
            <a:r>
              <a:rPr lang="en-US" altLang="en-US" i="1" dirty="0" err="1">
                <a:ea typeface="MS PGothic" panose="020B0600070205080204" pitchFamily="34" charset="-128"/>
              </a:rPr>
              <a:t>t</a:t>
            </a:r>
            <a:r>
              <a:rPr lang="en-US" altLang="en-US" i="1" baseline="-25000" dirty="0" err="1">
                <a:ea typeface="MS PGothic" panose="020B0600070205080204" pitchFamily="34" charset="-128"/>
              </a:rPr>
              <a:t>T</a:t>
            </a:r>
            <a:r>
              <a:rPr lang="en-US" altLang="en-US" i="1" dirty="0">
                <a:ea typeface="MS PGothic" panose="020B0600070205080204" pitchFamily="34" charset="-128"/>
              </a:rPr>
              <a:t> + S * </a:t>
            </a:r>
            <a:r>
              <a:rPr lang="en-US" altLang="en-US" i="1" dirty="0" err="1">
                <a:ea typeface="MS PGothic" panose="020B0600070205080204" pitchFamily="34" charset="-128"/>
              </a:rPr>
              <a:t>t</a:t>
            </a:r>
            <a:r>
              <a:rPr lang="en-US" altLang="en-US" i="1" baseline="-25000" dirty="0" err="1">
                <a:ea typeface="MS PGothic" panose="020B0600070205080204" pitchFamily="34" charset="-128"/>
              </a:rPr>
              <a:t>S</a:t>
            </a:r>
            <a:r>
              <a:rPr lang="en-US" altLang="en-US" dirty="0">
                <a:ea typeface="MS PGothic" panose="020B0600070205080204" pitchFamily="34" charset="-128"/>
              </a:rPr>
              <a:t> </a:t>
            </a:r>
          </a:p>
          <a:p>
            <a:r>
              <a:rPr lang="en-US" altLang="en-US" i="1" dirty="0" err="1">
                <a:solidFill>
                  <a:srgbClr val="002060"/>
                </a:solidFill>
                <a:ea typeface="MS PGothic" panose="020B0600070205080204" pitchFamily="34" charset="-128"/>
              </a:rPr>
              <a:t>t</a:t>
            </a:r>
            <a:r>
              <a:rPr lang="en-US" altLang="en-US" i="1" baseline="-25000" dirty="0" err="1">
                <a:solidFill>
                  <a:srgbClr val="002060"/>
                </a:solidFill>
                <a:ea typeface="MS PGothic" panose="020B0600070205080204" pitchFamily="34" charset="-128"/>
              </a:rPr>
              <a:t>S</a:t>
            </a:r>
            <a:r>
              <a:rPr lang="en-US" altLang="en-US" baseline="-25000" dirty="0">
                <a:ea typeface="MS PGothic" panose="020B0600070205080204" pitchFamily="34" charset="-128"/>
              </a:rPr>
              <a:t> </a:t>
            </a:r>
            <a:r>
              <a:rPr lang="en-US" altLang="en-US" dirty="0">
                <a:solidFill>
                  <a:schemeClr val="accent4"/>
                </a:solidFill>
                <a:ea typeface="MS PGothic" panose="020B0600070205080204" pitchFamily="34" charset="-128"/>
              </a:rPr>
              <a:t>and</a:t>
            </a:r>
            <a:r>
              <a:rPr lang="en-US" altLang="en-US" i="1" dirty="0">
                <a:solidFill>
                  <a:srgbClr val="002060"/>
                </a:solidFill>
                <a:ea typeface="MS PGothic" panose="020B0600070205080204" pitchFamily="34" charset="-128"/>
              </a:rPr>
              <a:t> </a:t>
            </a:r>
            <a:r>
              <a:rPr lang="en-US" altLang="en-US" i="1" dirty="0" err="1">
                <a:solidFill>
                  <a:srgbClr val="002060"/>
                </a:solidFill>
                <a:ea typeface="MS PGothic" panose="020B0600070205080204" pitchFamily="34" charset="-128"/>
              </a:rPr>
              <a:t>t</a:t>
            </a:r>
            <a:r>
              <a:rPr lang="en-US" altLang="en-US" i="1" baseline="-25000" dirty="0" err="1">
                <a:solidFill>
                  <a:srgbClr val="002060"/>
                </a:solidFill>
                <a:ea typeface="MS PGothic" panose="020B0600070205080204" pitchFamily="34" charset="-128"/>
              </a:rPr>
              <a:t>T</a:t>
            </a:r>
            <a:r>
              <a:rPr lang="en-US" altLang="en-US" dirty="0">
                <a:ea typeface="MS PGothic" panose="020B0600070205080204" pitchFamily="34" charset="-128"/>
              </a:rPr>
              <a:t> depend on where data is stored; with 4 KB blocks: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High end magnetic disk: </a:t>
            </a:r>
            <a:r>
              <a:rPr lang="en-US" altLang="en-US" i="1" dirty="0" err="1">
                <a:ea typeface="MS PGothic" panose="020B0600070205080204" pitchFamily="34" charset="-128"/>
              </a:rPr>
              <a:t>t</a:t>
            </a:r>
            <a:r>
              <a:rPr lang="en-US" altLang="en-US" i="1" baseline="-25000" dirty="0" err="1">
                <a:ea typeface="MS PGothic" panose="020B0600070205080204" pitchFamily="34" charset="-128"/>
              </a:rPr>
              <a:t>S</a:t>
            </a:r>
            <a:r>
              <a:rPr lang="en-US" altLang="en-US" dirty="0">
                <a:ea typeface="MS PGothic" panose="020B0600070205080204" pitchFamily="34" charset="-128"/>
              </a:rPr>
              <a:t> = 4 </a:t>
            </a:r>
            <a:r>
              <a:rPr lang="en-US" altLang="en-US" dirty="0" err="1">
                <a:ea typeface="MS PGothic" panose="020B0600070205080204" pitchFamily="34" charset="-128"/>
              </a:rPr>
              <a:t>msec</a:t>
            </a:r>
            <a:r>
              <a:rPr lang="en-US" altLang="en-US" dirty="0">
                <a:ea typeface="MS PGothic" panose="020B0600070205080204" pitchFamily="34" charset="-128"/>
              </a:rPr>
              <a:t> and </a:t>
            </a:r>
            <a:r>
              <a:rPr lang="en-US" altLang="en-US" i="1" dirty="0" err="1">
                <a:ea typeface="MS PGothic" panose="020B0600070205080204" pitchFamily="34" charset="-128"/>
              </a:rPr>
              <a:t>t</a:t>
            </a:r>
            <a:r>
              <a:rPr lang="en-US" altLang="en-US" i="1" baseline="-25000" dirty="0" err="1">
                <a:ea typeface="MS PGothic" panose="020B0600070205080204" pitchFamily="34" charset="-128"/>
              </a:rPr>
              <a:t>T</a:t>
            </a:r>
            <a:r>
              <a:rPr lang="en-US" altLang="en-US" dirty="0">
                <a:ea typeface="MS PGothic" panose="020B0600070205080204" pitchFamily="34" charset="-128"/>
              </a:rPr>
              <a:t> =0.1 </a:t>
            </a:r>
            <a:r>
              <a:rPr lang="en-US" altLang="en-US" dirty="0" err="1">
                <a:ea typeface="MS PGothic" panose="020B0600070205080204" pitchFamily="34" charset="-128"/>
              </a:rPr>
              <a:t>msec</a:t>
            </a:r>
            <a:endParaRPr lang="en-US" altLang="en-US" dirty="0">
              <a:ea typeface="MS PGothic" panose="020B0600070205080204" pitchFamily="34" charset="-128"/>
            </a:endParaRP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SSD:  </a:t>
            </a:r>
            <a:r>
              <a:rPr lang="en-US" altLang="en-US" i="1" dirty="0" err="1">
                <a:ea typeface="MS PGothic" panose="020B0600070205080204" pitchFamily="34" charset="-128"/>
              </a:rPr>
              <a:t>t</a:t>
            </a:r>
            <a:r>
              <a:rPr lang="en-US" altLang="en-US" i="1" baseline="-25000" dirty="0" err="1">
                <a:ea typeface="MS PGothic" panose="020B0600070205080204" pitchFamily="34" charset="-128"/>
              </a:rPr>
              <a:t>S</a:t>
            </a:r>
            <a:r>
              <a:rPr lang="en-US" altLang="en-US" dirty="0">
                <a:ea typeface="MS PGothic" panose="020B0600070205080204" pitchFamily="34" charset="-128"/>
              </a:rPr>
              <a:t> = 20-90 microsec and </a:t>
            </a:r>
            <a:r>
              <a:rPr lang="en-US" altLang="en-US" i="1" dirty="0" err="1">
                <a:ea typeface="MS PGothic" panose="020B0600070205080204" pitchFamily="34" charset="-128"/>
              </a:rPr>
              <a:t>t</a:t>
            </a:r>
            <a:r>
              <a:rPr lang="en-US" altLang="en-US" i="1" baseline="-25000" dirty="0" err="1">
                <a:ea typeface="MS PGothic" panose="020B0600070205080204" pitchFamily="34" charset="-128"/>
              </a:rPr>
              <a:t>T</a:t>
            </a:r>
            <a:r>
              <a:rPr lang="en-US" altLang="en-US" dirty="0">
                <a:ea typeface="MS PGothic" panose="020B0600070205080204" pitchFamily="34" charset="-128"/>
              </a:rPr>
              <a:t> = 2-10 microsec for 4KB </a:t>
            </a:r>
          </a:p>
          <a:p>
            <a:endParaRPr lang="en-US" altLang="en-US" dirty="0"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68418804"/>
      </p:ext>
    </p:extLst>
  </p:cSld>
  <p:clrMapOvr>
    <a:masterClrMapping/>
  </p:clrMapOvr>
  <p:transition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218" name="Rectangle 1026">
            <a:extLst>
              <a:ext uri="{FF2B5EF4-FFF2-40B4-BE49-F238E27FC236}">
                <a16:creationId xmlns:a16="http://schemas.microsoft.com/office/drawing/2014/main" id="{A3E1E502-3E9D-494A-A6D9-C6467FFE5D6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  <a:ea typeface="MS PGothic" panose="020B0600070205080204" pitchFamily="34" charset="-128"/>
              </a:rPr>
              <a:t>Measures of Query Cost (Cont.)</a:t>
            </a:r>
          </a:p>
        </p:txBody>
      </p:sp>
      <p:sp>
        <p:nvSpPr>
          <p:cNvPr id="21507" name="Rectangle 1027">
            <a:extLst>
              <a:ext uri="{FF2B5EF4-FFF2-40B4-BE49-F238E27FC236}">
                <a16:creationId xmlns:a16="http://schemas.microsoft.com/office/drawing/2014/main" id="{B3CCAC2C-F516-42ED-A047-876AE173F073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782193" y="899065"/>
            <a:ext cx="5752730" cy="2304346"/>
          </a:xfrm>
        </p:spPr>
        <p:txBody>
          <a:bodyPr/>
          <a:lstStyle/>
          <a:p>
            <a:r>
              <a:rPr lang="en-US" altLang="en-US" dirty="0">
                <a:ea typeface="MS PGothic" panose="020B0600070205080204" pitchFamily="34" charset="-128"/>
              </a:rPr>
              <a:t>Required data may be buffer resident already, avoiding disk I/O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But hard to take into account for cost estimation</a:t>
            </a:r>
          </a:p>
          <a:p>
            <a:r>
              <a:rPr lang="en-US" altLang="en-US" dirty="0">
                <a:ea typeface="MS PGothic" panose="020B0600070205080204" pitchFamily="34" charset="-128"/>
              </a:rPr>
              <a:t>Several algorithms can reduce disk IO by using extra buffer space 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Amount of real memory available to buffer depends on other concurrent queries and OS processes, known only during execution</a:t>
            </a:r>
          </a:p>
          <a:p>
            <a:r>
              <a:rPr lang="en-US" altLang="en-US" dirty="0">
                <a:ea typeface="MS PGothic" panose="020B0600070205080204" pitchFamily="34" charset="-128"/>
              </a:rPr>
              <a:t>Worst case estimates assume that no data is initially in buffer  and only the minimum amount of memory needed for the operation is available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But more optimistic estimates are used in practice</a:t>
            </a:r>
          </a:p>
          <a:p>
            <a:endParaRPr lang="en-US" altLang="en-US" dirty="0"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68552487"/>
      </p:ext>
    </p:extLst>
  </p:cSld>
  <p:clrMapOvr>
    <a:masterClrMapping/>
  </p:clrMapOvr>
  <p:transition advTm="7472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82" name="Rectangle 2">
            <a:extLst>
              <a:ext uri="{FF2B5EF4-FFF2-40B4-BE49-F238E27FC236}">
                <a16:creationId xmlns:a16="http://schemas.microsoft.com/office/drawing/2014/main" id="{879B8AA5-A0A8-4838-ADA1-686E9F72FFC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  <a:ea typeface="MS PGothic" panose="020B0600070205080204" pitchFamily="34" charset="-128"/>
              </a:rPr>
              <a:t>Join Operation</a:t>
            </a:r>
          </a:p>
        </p:txBody>
      </p:sp>
      <p:sp>
        <p:nvSpPr>
          <p:cNvPr id="50179" name="Rectangle 3">
            <a:extLst>
              <a:ext uri="{FF2B5EF4-FFF2-40B4-BE49-F238E27FC236}">
                <a16:creationId xmlns:a16="http://schemas.microsoft.com/office/drawing/2014/main" id="{229C29A8-5587-4BF6-ABF6-F0C97C489FA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788851" y="864896"/>
            <a:ext cx="5656974" cy="2827719"/>
          </a:xfrm>
        </p:spPr>
        <p:txBody>
          <a:bodyPr/>
          <a:lstStyle/>
          <a:p>
            <a:r>
              <a:rPr lang="en-US" altLang="en-US" dirty="0">
                <a:ea typeface="MS PGothic" panose="020B0600070205080204" pitchFamily="34" charset="-128"/>
              </a:rPr>
              <a:t>Several different algorithms to implement joins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Nested-loop join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Block nested-loop join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Indexed nested-loop join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Merge-join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Hash-join</a:t>
            </a:r>
          </a:p>
          <a:p>
            <a:r>
              <a:rPr lang="en-US" altLang="en-US" dirty="0">
                <a:ea typeface="MS PGothic" panose="020B0600070205080204" pitchFamily="34" charset="-128"/>
              </a:rPr>
              <a:t>Choice based on cost estimate</a:t>
            </a:r>
          </a:p>
          <a:p>
            <a:r>
              <a:rPr lang="en-US" altLang="en-US" dirty="0">
                <a:ea typeface="MS PGothic" panose="020B0600070205080204" pitchFamily="34" charset="-128"/>
              </a:rPr>
              <a:t>Examples use the following information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Number of records of </a:t>
            </a:r>
            <a:r>
              <a:rPr lang="en-US" altLang="en-US" i="1" dirty="0">
                <a:ea typeface="MS PGothic" panose="020B0600070205080204" pitchFamily="34" charset="-128"/>
              </a:rPr>
              <a:t>student</a:t>
            </a:r>
            <a:r>
              <a:rPr lang="en-US" altLang="en-US" dirty="0">
                <a:ea typeface="MS PGothic" panose="020B0600070205080204" pitchFamily="34" charset="-128"/>
              </a:rPr>
              <a:t>:  5,000     </a:t>
            </a:r>
            <a:r>
              <a:rPr lang="en-US" altLang="en-US" i="1" dirty="0">
                <a:ea typeface="MS PGothic" panose="020B0600070205080204" pitchFamily="34" charset="-128"/>
              </a:rPr>
              <a:t>takes</a:t>
            </a:r>
            <a:r>
              <a:rPr lang="en-US" altLang="en-US" dirty="0">
                <a:ea typeface="MS PGothic" panose="020B0600070205080204" pitchFamily="34" charset="-128"/>
              </a:rPr>
              <a:t>: 10,000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Number of blocks of   </a:t>
            </a:r>
            <a:r>
              <a:rPr lang="en-US" altLang="en-US" i="1" dirty="0">
                <a:ea typeface="MS PGothic" panose="020B0600070205080204" pitchFamily="34" charset="-128"/>
              </a:rPr>
              <a:t>student</a:t>
            </a:r>
            <a:r>
              <a:rPr lang="en-US" altLang="en-US" dirty="0">
                <a:ea typeface="MS PGothic" panose="020B0600070205080204" pitchFamily="34" charset="-128"/>
              </a:rPr>
              <a:t>:     100     </a:t>
            </a:r>
            <a:r>
              <a:rPr lang="en-US" altLang="en-US" i="1" dirty="0">
                <a:ea typeface="MS PGothic" panose="020B0600070205080204" pitchFamily="34" charset="-128"/>
              </a:rPr>
              <a:t>takes</a:t>
            </a:r>
            <a:r>
              <a:rPr lang="en-US" altLang="en-US" dirty="0">
                <a:ea typeface="MS PGothic" panose="020B0600070205080204" pitchFamily="34" charset="-128"/>
              </a:rPr>
              <a:t>:      400</a:t>
            </a:r>
          </a:p>
          <a:p>
            <a:pPr lvl="1"/>
            <a:endParaRPr lang="en-US" altLang="en-US" dirty="0">
              <a:ea typeface="MS PGothic" panose="020B0600070205080204" pitchFamily="34" charset="-128"/>
            </a:endParaRPr>
          </a:p>
          <a:p>
            <a:r>
              <a:rPr lang="en-US" altLang="en-US" dirty="0">
                <a:ea typeface="MS PGothic" panose="020B0600070205080204" pitchFamily="34" charset="-128"/>
              </a:rPr>
              <a:t>R JOIN L = L JOIN R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R is scan table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L is probe</a:t>
            </a:r>
          </a:p>
        </p:txBody>
      </p:sp>
    </p:spTree>
    <p:extLst>
      <p:ext uri="{BB962C8B-B14F-4D97-AF65-F5344CB8AC3E}">
        <p14:creationId xmlns:p14="http://schemas.microsoft.com/office/powerpoint/2010/main" val="239168250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802" name="Rectangle 1026">
            <a:extLst>
              <a:ext uri="{FF2B5EF4-FFF2-40B4-BE49-F238E27FC236}">
                <a16:creationId xmlns:a16="http://schemas.microsoft.com/office/drawing/2014/main" id="{91286922-3E05-43EB-BC96-525D4D8EE69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  <a:ea typeface="MS PGothic" panose="020B0600070205080204" pitchFamily="34" charset="-128"/>
              </a:rPr>
              <a:t>Nested-Loop Join</a:t>
            </a:r>
          </a:p>
        </p:txBody>
      </p:sp>
      <p:sp>
        <p:nvSpPr>
          <p:cNvPr id="52227" name="Rectangle 1027">
            <a:extLst>
              <a:ext uri="{FF2B5EF4-FFF2-40B4-BE49-F238E27FC236}">
                <a16:creationId xmlns:a16="http://schemas.microsoft.com/office/drawing/2014/main" id="{D21FCF93-DB51-4923-B080-101A70BED1CC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788851" y="866208"/>
            <a:ext cx="5797060" cy="2412629"/>
          </a:xfrm>
        </p:spPr>
        <p:txBody>
          <a:bodyPr/>
          <a:lstStyle/>
          <a:p>
            <a:pPr>
              <a:tabLst>
                <a:tab pos="346472" algn="l"/>
                <a:tab pos="638175" algn="l"/>
              </a:tabLst>
            </a:pPr>
            <a:r>
              <a:rPr lang="en-US" altLang="en-US" dirty="0">
                <a:ea typeface="MS PGothic" panose="020B0600070205080204" pitchFamily="34" charset="-128"/>
              </a:rPr>
              <a:t>To compute the theta join        </a:t>
            </a:r>
            <a:r>
              <a:rPr lang="en-US" altLang="en-US" i="1" dirty="0">
                <a:ea typeface="MS PGothic" panose="020B0600070205080204" pitchFamily="34" charset="-128"/>
              </a:rPr>
              <a:t>r</a:t>
            </a:r>
            <a:r>
              <a:rPr lang="en-US" altLang="en-US" dirty="0">
                <a:ea typeface="MS PGothic" panose="020B0600070205080204" pitchFamily="34" charset="-128"/>
              </a:rPr>
              <a:t> </a:t>
            </a:r>
            <a:r>
              <a:rPr lang="en-IN" altLang="en-US" dirty="0">
                <a:ea typeface="MS PGothic" panose="020B0600070205080204" pitchFamily="34" charset="-128"/>
              </a:rPr>
              <a:t>⨝</a:t>
            </a:r>
            <a:r>
              <a:rPr lang="en-US" altLang="en-US" i="1" dirty="0">
                <a:ea typeface="MS PGothic" panose="020B0600070205080204" pitchFamily="34" charset="-128"/>
              </a:rPr>
              <a:t> </a:t>
            </a:r>
            <a:r>
              <a:rPr lang="en-US" altLang="en-US" baseline="-25000" dirty="0">
                <a:ea typeface="MS PGothic" panose="020B0600070205080204" pitchFamily="34" charset="-128"/>
                <a:sym typeface="Symbol" panose="05050102010706020507" pitchFamily="18" charset="2"/>
              </a:rPr>
              <a:t>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 </a:t>
            </a:r>
            <a:r>
              <a:rPr lang="en-US" altLang="en-US" i="1" dirty="0">
                <a:ea typeface="MS PGothic" panose="020B0600070205080204" pitchFamily="34" charset="-128"/>
                <a:sym typeface="Symbol" panose="05050102010706020507" pitchFamily="18" charset="2"/>
              </a:rPr>
              <a:t>s</a:t>
            </a:r>
            <a:b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</a:b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      </a:t>
            </a:r>
            <a:r>
              <a:rPr lang="en-US" altLang="en-US" b="1" dirty="0">
                <a:ea typeface="MS PGothic" panose="020B0600070205080204" pitchFamily="34" charset="-128"/>
                <a:sym typeface="Symbol" panose="05050102010706020507" pitchFamily="18" charset="2"/>
              </a:rPr>
              <a:t>for each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 tuple </a:t>
            </a:r>
            <a:r>
              <a:rPr lang="en-US" altLang="en-US" i="1" dirty="0" err="1">
                <a:ea typeface="MS PGothic" panose="020B0600070205080204" pitchFamily="34" charset="-128"/>
                <a:sym typeface="Symbol" panose="05050102010706020507" pitchFamily="18" charset="2"/>
              </a:rPr>
              <a:t>t</a:t>
            </a:r>
            <a:r>
              <a:rPr lang="en-US" altLang="en-US" i="1" baseline="-25000" dirty="0" err="1">
                <a:ea typeface="MS PGothic" panose="020B0600070205080204" pitchFamily="34" charset="-128"/>
                <a:sym typeface="Symbol" panose="05050102010706020507" pitchFamily="18" charset="2"/>
              </a:rPr>
              <a:t>r</a:t>
            </a:r>
            <a:r>
              <a:rPr lang="en-US" altLang="en-US" b="1" dirty="0">
                <a:ea typeface="MS PGothic" panose="020B0600070205080204" pitchFamily="34" charset="-128"/>
                <a:sym typeface="Symbol" panose="05050102010706020507" pitchFamily="18" charset="2"/>
              </a:rPr>
              <a:t> in </a:t>
            </a:r>
            <a:r>
              <a:rPr lang="en-US" altLang="en-US" i="1" dirty="0">
                <a:ea typeface="MS PGothic" panose="020B0600070205080204" pitchFamily="34" charset="-128"/>
                <a:sym typeface="Symbol" panose="05050102010706020507" pitchFamily="18" charset="2"/>
              </a:rPr>
              <a:t>r</a:t>
            </a:r>
            <a:r>
              <a:rPr lang="en-US" altLang="en-US" b="1" dirty="0">
                <a:ea typeface="MS PGothic" panose="020B0600070205080204" pitchFamily="34" charset="-128"/>
                <a:sym typeface="Symbol" panose="05050102010706020507" pitchFamily="18" charset="2"/>
              </a:rPr>
              <a:t> do begin</a:t>
            </a:r>
            <a:br>
              <a:rPr lang="en-US" altLang="en-US" b="1" dirty="0">
                <a:ea typeface="MS PGothic" panose="020B0600070205080204" pitchFamily="34" charset="-128"/>
                <a:sym typeface="Symbol" panose="05050102010706020507" pitchFamily="18" charset="2"/>
              </a:rPr>
            </a:br>
            <a:r>
              <a:rPr lang="en-US" altLang="en-US" b="1" dirty="0">
                <a:ea typeface="MS PGothic" panose="020B0600070205080204" pitchFamily="34" charset="-128"/>
                <a:sym typeface="Symbol" panose="05050102010706020507" pitchFamily="18" charset="2"/>
              </a:rPr>
              <a:t>	        for each tuple </a:t>
            </a:r>
            <a:r>
              <a:rPr lang="en-US" altLang="en-US" i="1" dirty="0" err="1">
                <a:ea typeface="MS PGothic" panose="020B0600070205080204" pitchFamily="34" charset="-128"/>
                <a:sym typeface="Symbol" panose="05050102010706020507" pitchFamily="18" charset="2"/>
              </a:rPr>
              <a:t>t</a:t>
            </a:r>
            <a:r>
              <a:rPr lang="en-US" altLang="en-US" i="1" baseline="-25000" dirty="0" err="1">
                <a:ea typeface="MS PGothic" panose="020B0600070205080204" pitchFamily="34" charset="-128"/>
                <a:sym typeface="Symbol" panose="05050102010706020507" pitchFamily="18" charset="2"/>
              </a:rPr>
              <a:t>s</a:t>
            </a:r>
            <a:r>
              <a:rPr lang="en-US" altLang="en-US" i="1" dirty="0">
                <a:ea typeface="MS PGothic" panose="020B0600070205080204" pitchFamily="34" charset="-128"/>
                <a:sym typeface="Symbol" panose="05050102010706020507" pitchFamily="18" charset="2"/>
              </a:rPr>
              <a:t> </a:t>
            </a:r>
            <a:r>
              <a:rPr lang="en-US" altLang="en-US" b="1" dirty="0">
                <a:ea typeface="MS PGothic" panose="020B0600070205080204" pitchFamily="34" charset="-128"/>
                <a:sym typeface="Symbol" panose="05050102010706020507" pitchFamily="18" charset="2"/>
              </a:rPr>
              <a:t> in </a:t>
            </a:r>
            <a:r>
              <a:rPr lang="en-US" altLang="en-US" i="1" dirty="0">
                <a:ea typeface="MS PGothic" panose="020B0600070205080204" pitchFamily="34" charset="-128"/>
                <a:sym typeface="Symbol" panose="05050102010706020507" pitchFamily="18" charset="2"/>
              </a:rPr>
              <a:t>s</a:t>
            </a:r>
            <a:r>
              <a:rPr lang="en-US" altLang="en-US" b="1" dirty="0">
                <a:ea typeface="MS PGothic" panose="020B0600070205080204" pitchFamily="34" charset="-128"/>
                <a:sym typeface="Symbol" panose="05050102010706020507" pitchFamily="18" charset="2"/>
              </a:rPr>
              <a:t> do begin</a:t>
            </a:r>
            <a:br>
              <a:rPr lang="en-US" altLang="en-US" b="1" dirty="0">
                <a:ea typeface="MS PGothic" panose="020B0600070205080204" pitchFamily="34" charset="-128"/>
                <a:sym typeface="Symbol" panose="05050102010706020507" pitchFamily="18" charset="2"/>
              </a:rPr>
            </a:br>
            <a:r>
              <a:rPr lang="en-US" altLang="en-US" b="1" dirty="0">
                <a:ea typeface="MS PGothic" panose="020B0600070205080204" pitchFamily="34" charset="-128"/>
                <a:sym typeface="Symbol" panose="05050102010706020507" pitchFamily="18" charset="2"/>
              </a:rPr>
              <a:t>		     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test pair (</a:t>
            </a:r>
            <a:r>
              <a:rPr lang="en-US" altLang="en-US" i="1" dirty="0" err="1">
                <a:ea typeface="MS PGothic" panose="020B0600070205080204" pitchFamily="34" charset="-128"/>
                <a:sym typeface="Symbol" panose="05050102010706020507" pitchFamily="18" charset="2"/>
              </a:rPr>
              <a:t>t</a:t>
            </a:r>
            <a:r>
              <a:rPr lang="en-US" altLang="en-US" i="1" baseline="-25000" dirty="0" err="1">
                <a:ea typeface="MS PGothic" panose="020B0600070205080204" pitchFamily="34" charset="-128"/>
                <a:sym typeface="Symbol" panose="05050102010706020507" pitchFamily="18" charset="2"/>
              </a:rPr>
              <a:t>r</a:t>
            </a:r>
            <a:r>
              <a:rPr lang="en-US" altLang="en-US" i="1" dirty="0" err="1">
                <a:ea typeface="MS PGothic" panose="020B0600070205080204" pitchFamily="34" charset="-128"/>
                <a:sym typeface="Symbol" panose="05050102010706020507" pitchFamily="18" charset="2"/>
              </a:rPr>
              <a:t>,t</a:t>
            </a:r>
            <a:r>
              <a:rPr lang="en-US" altLang="en-US" i="1" baseline="-25000" dirty="0" err="1">
                <a:ea typeface="MS PGothic" panose="020B0600070205080204" pitchFamily="34" charset="-128"/>
                <a:sym typeface="Symbol" panose="05050102010706020507" pitchFamily="18" charset="2"/>
              </a:rPr>
              <a:t>s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) to see if they satisfy the join condition </a:t>
            </a:r>
            <a:r>
              <a:rPr lang="en-US" altLang="en-US" i="1" dirty="0">
                <a:ea typeface="MS PGothic" panose="020B0600070205080204" pitchFamily="34" charset="-128"/>
                <a:sym typeface="Greek Symbols" pitchFamily="18" charset="2"/>
              </a:rPr>
              <a:t> </a:t>
            </a:r>
            <a:br>
              <a:rPr lang="en-US" altLang="en-US" dirty="0">
                <a:ea typeface="MS PGothic" panose="020B0600070205080204" pitchFamily="34" charset="-128"/>
                <a:sym typeface="Greek Symbols" pitchFamily="18" charset="2"/>
              </a:rPr>
            </a:br>
            <a:r>
              <a:rPr lang="en-US" altLang="en-US" dirty="0">
                <a:ea typeface="MS PGothic" panose="020B0600070205080204" pitchFamily="34" charset="-128"/>
                <a:sym typeface="Greek Symbols" pitchFamily="18" charset="2"/>
              </a:rPr>
              <a:t>		     if they do, add </a:t>
            </a:r>
            <a:r>
              <a:rPr lang="en-US" altLang="en-US" i="1" dirty="0" err="1">
                <a:ea typeface="MS PGothic" panose="020B0600070205080204" pitchFamily="34" charset="-128"/>
                <a:sym typeface="Greek Symbols" pitchFamily="18" charset="2"/>
              </a:rPr>
              <a:t>t</a:t>
            </a:r>
            <a:r>
              <a:rPr lang="en-US" altLang="en-US" i="1" baseline="-25000" dirty="0" err="1">
                <a:ea typeface="MS PGothic" panose="020B0600070205080204" pitchFamily="34" charset="-128"/>
                <a:sym typeface="Greek Symbols" pitchFamily="18" charset="2"/>
              </a:rPr>
              <a:t>r</a:t>
            </a:r>
            <a:r>
              <a:rPr lang="en-US" altLang="en-US" i="1" dirty="0">
                <a:ea typeface="MS PGothic" panose="020B0600070205080204" pitchFamily="34" charset="-128"/>
                <a:sym typeface="Greek Symbols" pitchFamily="18" charset="2"/>
              </a:rPr>
              <a:t> • </a:t>
            </a:r>
            <a:r>
              <a:rPr lang="en-US" altLang="en-US" i="1" dirty="0" err="1">
                <a:ea typeface="MS PGothic" panose="020B0600070205080204" pitchFamily="34" charset="-128"/>
                <a:sym typeface="Greek Symbols" pitchFamily="18" charset="2"/>
              </a:rPr>
              <a:t>t</a:t>
            </a:r>
            <a:r>
              <a:rPr lang="en-US" altLang="en-US" i="1" baseline="-25000" dirty="0" err="1">
                <a:ea typeface="MS PGothic" panose="020B0600070205080204" pitchFamily="34" charset="-128"/>
                <a:sym typeface="Greek Symbols" pitchFamily="18" charset="2"/>
              </a:rPr>
              <a:t>s</a:t>
            </a:r>
            <a:r>
              <a:rPr lang="en-US" altLang="en-US" dirty="0">
                <a:ea typeface="MS PGothic" panose="020B0600070205080204" pitchFamily="34" charset="-128"/>
                <a:sym typeface="Greek Symbols" pitchFamily="18" charset="2"/>
              </a:rPr>
              <a:t> to the result.</a:t>
            </a:r>
            <a:br>
              <a:rPr lang="en-US" altLang="en-US" dirty="0">
                <a:ea typeface="MS PGothic" panose="020B0600070205080204" pitchFamily="34" charset="-128"/>
                <a:sym typeface="Greek Symbols" pitchFamily="18" charset="2"/>
              </a:rPr>
            </a:br>
            <a:r>
              <a:rPr lang="en-US" altLang="en-US" dirty="0">
                <a:ea typeface="MS PGothic" panose="020B0600070205080204" pitchFamily="34" charset="-128"/>
                <a:sym typeface="Greek Symbols" pitchFamily="18" charset="2"/>
              </a:rPr>
              <a:t>	        </a:t>
            </a:r>
            <a:r>
              <a:rPr lang="en-US" altLang="en-US" b="1" dirty="0">
                <a:ea typeface="MS PGothic" panose="020B0600070205080204" pitchFamily="34" charset="-128"/>
                <a:sym typeface="Greek Symbols" pitchFamily="18" charset="2"/>
              </a:rPr>
              <a:t>end</a:t>
            </a:r>
            <a:br>
              <a:rPr lang="en-US" altLang="en-US" b="1" dirty="0">
                <a:ea typeface="MS PGothic" panose="020B0600070205080204" pitchFamily="34" charset="-128"/>
                <a:sym typeface="Greek Symbols" pitchFamily="18" charset="2"/>
              </a:rPr>
            </a:br>
            <a:r>
              <a:rPr lang="en-US" altLang="en-US" b="1" dirty="0">
                <a:ea typeface="MS PGothic" panose="020B0600070205080204" pitchFamily="34" charset="-128"/>
                <a:sym typeface="Greek Symbols" pitchFamily="18" charset="2"/>
              </a:rPr>
              <a:t>     </a:t>
            </a:r>
            <a:r>
              <a:rPr lang="en-US" altLang="en-US" b="1" dirty="0" err="1">
                <a:ea typeface="MS PGothic" panose="020B0600070205080204" pitchFamily="34" charset="-128"/>
                <a:sym typeface="Greek Symbols" pitchFamily="18" charset="2"/>
              </a:rPr>
              <a:t>end</a:t>
            </a:r>
            <a:endParaRPr lang="en-US" altLang="en-US" dirty="0">
              <a:ea typeface="MS PGothic" panose="020B0600070205080204" pitchFamily="34" charset="-128"/>
              <a:sym typeface="Greek Symbols" pitchFamily="18" charset="2"/>
            </a:endParaRPr>
          </a:p>
          <a:p>
            <a:pPr>
              <a:tabLst>
                <a:tab pos="346472" algn="l"/>
                <a:tab pos="638175" algn="l"/>
              </a:tabLst>
            </a:pPr>
            <a:r>
              <a:rPr lang="en-US" altLang="en-US" i="1" dirty="0">
                <a:ea typeface="MS PGothic" panose="020B0600070205080204" pitchFamily="34" charset="-128"/>
                <a:sym typeface="Greek Symbols" pitchFamily="18" charset="2"/>
              </a:rPr>
              <a:t>r</a:t>
            </a:r>
            <a:r>
              <a:rPr lang="en-US" altLang="en-US" dirty="0">
                <a:ea typeface="MS PGothic" panose="020B0600070205080204" pitchFamily="34" charset="-128"/>
                <a:sym typeface="Greek Symbols" pitchFamily="18" charset="2"/>
              </a:rPr>
              <a:t>  is called the </a:t>
            </a:r>
            <a:r>
              <a:rPr lang="en-US" altLang="en-US" b="1" dirty="0">
                <a:solidFill>
                  <a:srgbClr val="002060"/>
                </a:solidFill>
                <a:ea typeface="MS PGothic" panose="020B0600070205080204" pitchFamily="34" charset="-128"/>
                <a:sym typeface="Greek Symbols" pitchFamily="18" charset="2"/>
              </a:rPr>
              <a:t>outer</a:t>
            </a:r>
            <a:r>
              <a:rPr lang="en-US" altLang="en-US" dirty="0">
                <a:solidFill>
                  <a:srgbClr val="002060"/>
                </a:solidFill>
                <a:ea typeface="MS PGothic" panose="020B0600070205080204" pitchFamily="34" charset="-128"/>
                <a:sym typeface="Greek Symbols" pitchFamily="18" charset="2"/>
              </a:rPr>
              <a:t> </a:t>
            </a:r>
            <a:r>
              <a:rPr lang="en-US" altLang="en-US" b="1" dirty="0">
                <a:solidFill>
                  <a:srgbClr val="002060"/>
                </a:solidFill>
                <a:ea typeface="MS PGothic" panose="020B0600070205080204" pitchFamily="34" charset="-128"/>
                <a:sym typeface="Greek Symbols" pitchFamily="18" charset="2"/>
              </a:rPr>
              <a:t>relation</a:t>
            </a:r>
            <a:r>
              <a:rPr lang="en-US" altLang="en-US" dirty="0">
                <a:solidFill>
                  <a:srgbClr val="002060"/>
                </a:solidFill>
                <a:ea typeface="MS PGothic" panose="020B0600070205080204" pitchFamily="34" charset="-128"/>
                <a:sym typeface="Greek Symbols" pitchFamily="18" charset="2"/>
              </a:rPr>
              <a:t> </a:t>
            </a:r>
            <a:r>
              <a:rPr lang="en-US" altLang="en-US" dirty="0">
                <a:ea typeface="MS PGothic" panose="020B0600070205080204" pitchFamily="34" charset="-128"/>
                <a:sym typeface="Greek Symbols" pitchFamily="18" charset="2"/>
              </a:rPr>
              <a:t>and </a:t>
            </a:r>
            <a:r>
              <a:rPr lang="en-US" altLang="en-US" i="1" dirty="0">
                <a:ea typeface="MS PGothic" panose="020B0600070205080204" pitchFamily="34" charset="-128"/>
                <a:sym typeface="Greek Symbols" pitchFamily="18" charset="2"/>
              </a:rPr>
              <a:t>s</a:t>
            </a:r>
            <a:r>
              <a:rPr lang="en-US" altLang="en-US" dirty="0">
                <a:ea typeface="MS PGothic" panose="020B0600070205080204" pitchFamily="34" charset="-128"/>
                <a:sym typeface="Greek Symbols" pitchFamily="18" charset="2"/>
              </a:rPr>
              <a:t> the </a:t>
            </a:r>
            <a:r>
              <a:rPr lang="en-US" altLang="en-US" b="1" dirty="0">
                <a:solidFill>
                  <a:srgbClr val="002060"/>
                </a:solidFill>
                <a:ea typeface="MS PGothic" panose="020B0600070205080204" pitchFamily="34" charset="-128"/>
                <a:sym typeface="Greek Symbols" pitchFamily="18" charset="2"/>
              </a:rPr>
              <a:t>inner relation</a:t>
            </a:r>
            <a:r>
              <a:rPr lang="en-US" altLang="en-US" dirty="0">
                <a:solidFill>
                  <a:srgbClr val="002060"/>
                </a:solidFill>
                <a:ea typeface="MS PGothic" panose="020B0600070205080204" pitchFamily="34" charset="-128"/>
                <a:sym typeface="Greek Symbols" pitchFamily="18" charset="2"/>
              </a:rPr>
              <a:t> </a:t>
            </a:r>
            <a:r>
              <a:rPr lang="en-US" altLang="en-US" dirty="0">
                <a:ea typeface="MS PGothic" panose="020B0600070205080204" pitchFamily="34" charset="-128"/>
                <a:sym typeface="Greek Symbols" pitchFamily="18" charset="2"/>
              </a:rPr>
              <a:t>of the join.</a:t>
            </a:r>
          </a:p>
          <a:p>
            <a:pPr>
              <a:tabLst>
                <a:tab pos="346472" algn="l"/>
                <a:tab pos="638175" algn="l"/>
              </a:tabLst>
            </a:pPr>
            <a:r>
              <a:rPr lang="en-US" altLang="en-US" dirty="0">
                <a:ea typeface="MS PGothic" panose="020B0600070205080204" pitchFamily="34" charset="-128"/>
                <a:sym typeface="Greek Symbols" pitchFamily="18" charset="2"/>
              </a:rPr>
              <a:t>Requires no indices and can be used with any kind of join condition.</a:t>
            </a:r>
          </a:p>
          <a:p>
            <a:pPr>
              <a:tabLst>
                <a:tab pos="346472" algn="l"/>
                <a:tab pos="638175" algn="l"/>
              </a:tabLst>
            </a:pPr>
            <a:r>
              <a:rPr lang="en-US" altLang="en-US" dirty="0">
                <a:ea typeface="MS PGothic" panose="020B0600070205080204" pitchFamily="34" charset="-128"/>
                <a:sym typeface="Greek Symbols" pitchFamily="18" charset="2"/>
              </a:rPr>
              <a:t>Expensive since it examines every pair of tuples in the two relations. </a:t>
            </a:r>
          </a:p>
        </p:txBody>
      </p:sp>
    </p:spTree>
    <p:extLst>
      <p:ext uri="{BB962C8B-B14F-4D97-AF65-F5344CB8AC3E}">
        <p14:creationId xmlns:p14="http://schemas.microsoft.com/office/powerpoint/2010/main" val="120483248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74" name="Rectangle 2">
            <a:extLst>
              <a:ext uri="{FF2B5EF4-FFF2-40B4-BE49-F238E27FC236}">
                <a16:creationId xmlns:a16="http://schemas.microsoft.com/office/drawing/2014/main" id="{AC6F6974-A8C7-4393-82EB-2846C81D085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  <a:ea typeface="MS PGothic" panose="020B0600070205080204" pitchFamily="34" charset="-128"/>
              </a:rPr>
              <a:t>Indexed Nested-Loop Join</a:t>
            </a:r>
          </a:p>
        </p:txBody>
      </p:sp>
      <p:sp>
        <p:nvSpPr>
          <p:cNvPr id="60419" name="Rectangle 3">
            <a:extLst>
              <a:ext uri="{FF2B5EF4-FFF2-40B4-BE49-F238E27FC236}">
                <a16:creationId xmlns:a16="http://schemas.microsoft.com/office/drawing/2014/main" id="{4D40F014-D3E9-4914-80EE-CCDD23D0099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775535" y="860166"/>
            <a:ext cx="5413334" cy="3378164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>
                <a:ea typeface="MS PGothic" panose="020B0600070205080204" pitchFamily="34" charset="-128"/>
              </a:rPr>
              <a:t>Index lookups can replace file scans if</a:t>
            </a:r>
          </a:p>
          <a:p>
            <a:pPr lvl="1">
              <a:lnSpc>
                <a:spcPct val="90000"/>
              </a:lnSpc>
            </a:pPr>
            <a:r>
              <a:rPr lang="en-US" altLang="en-US" dirty="0">
                <a:ea typeface="MS PGothic" panose="020B0600070205080204" pitchFamily="34" charset="-128"/>
              </a:rPr>
              <a:t>join is an </a:t>
            </a:r>
            <a:r>
              <a:rPr lang="en-US" altLang="en-US" dirty="0" err="1">
                <a:ea typeface="MS PGothic" panose="020B0600070205080204" pitchFamily="34" charset="-128"/>
              </a:rPr>
              <a:t>equi</a:t>
            </a:r>
            <a:r>
              <a:rPr lang="en-US" altLang="en-US" dirty="0">
                <a:ea typeface="MS PGothic" panose="020B0600070205080204" pitchFamily="34" charset="-128"/>
              </a:rPr>
              <a:t>-join or natural join and</a:t>
            </a:r>
          </a:p>
          <a:p>
            <a:pPr lvl="1">
              <a:lnSpc>
                <a:spcPct val="90000"/>
              </a:lnSpc>
            </a:pPr>
            <a:r>
              <a:rPr lang="en-US" altLang="en-US" dirty="0">
                <a:ea typeface="MS PGothic" panose="020B0600070205080204" pitchFamily="34" charset="-128"/>
              </a:rPr>
              <a:t>an index is available on the inner relation</a:t>
            </a:r>
            <a:r>
              <a:rPr lang="ja-JP" altLang="en-US" dirty="0">
                <a:ea typeface="MS PGothic" panose="020B0600070205080204" pitchFamily="34" charset="-128"/>
              </a:rPr>
              <a:t>’</a:t>
            </a:r>
            <a:r>
              <a:rPr lang="en-US" altLang="ja-JP" dirty="0">
                <a:ea typeface="MS PGothic" panose="020B0600070205080204" pitchFamily="34" charset="-128"/>
              </a:rPr>
              <a:t>s join attribute</a:t>
            </a:r>
          </a:p>
          <a:p>
            <a:pPr lvl="2">
              <a:lnSpc>
                <a:spcPct val="90000"/>
              </a:lnSpc>
            </a:pPr>
            <a:r>
              <a:rPr lang="en-US" altLang="en-US" dirty="0">
                <a:ea typeface="MS PGothic" panose="020B0600070205080204" pitchFamily="34" charset="-128"/>
              </a:rPr>
              <a:t>Can construct an index just to compute a join.</a:t>
            </a:r>
          </a:p>
          <a:p>
            <a:pPr>
              <a:lnSpc>
                <a:spcPct val="90000"/>
              </a:lnSpc>
            </a:pPr>
            <a:r>
              <a:rPr lang="en-US" altLang="en-US" dirty="0">
                <a:ea typeface="MS PGothic" panose="020B0600070205080204" pitchFamily="34" charset="-128"/>
              </a:rPr>
              <a:t>For each tuple </a:t>
            </a:r>
            <a:r>
              <a:rPr lang="en-US" altLang="en-US" i="1" dirty="0" err="1">
                <a:ea typeface="MS PGothic" panose="020B0600070205080204" pitchFamily="34" charset="-128"/>
              </a:rPr>
              <a:t>t</a:t>
            </a:r>
            <a:r>
              <a:rPr lang="en-US" altLang="en-US" i="1" baseline="-25000" dirty="0" err="1">
                <a:ea typeface="MS PGothic" panose="020B0600070205080204" pitchFamily="34" charset="-128"/>
              </a:rPr>
              <a:t>r</a:t>
            </a:r>
            <a:r>
              <a:rPr lang="en-US" altLang="en-US" i="1" dirty="0">
                <a:ea typeface="MS PGothic" panose="020B0600070205080204" pitchFamily="34" charset="-128"/>
              </a:rPr>
              <a:t> </a:t>
            </a:r>
            <a:r>
              <a:rPr lang="en-US" altLang="en-US" dirty="0">
                <a:ea typeface="MS PGothic" panose="020B0600070205080204" pitchFamily="34" charset="-128"/>
              </a:rPr>
              <a:t>in the outer relation </a:t>
            </a:r>
            <a:r>
              <a:rPr lang="en-US" altLang="en-US" i="1" dirty="0">
                <a:ea typeface="MS PGothic" panose="020B0600070205080204" pitchFamily="34" charset="-128"/>
              </a:rPr>
              <a:t>r,</a:t>
            </a:r>
            <a:r>
              <a:rPr lang="en-US" altLang="en-US" dirty="0">
                <a:ea typeface="MS PGothic" panose="020B0600070205080204" pitchFamily="34" charset="-128"/>
              </a:rPr>
              <a:t> use the index to look up tuples in </a:t>
            </a:r>
            <a:r>
              <a:rPr lang="en-US" altLang="en-US" i="1" dirty="0">
                <a:ea typeface="MS PGothic" panose="020B0600070205080204" pitchFamily="34" charset="-128"/>
              </a:rPr>
              <a:t>s</a:t>
            </a:r>
            <a:r>
              <a:rPr lang="en-US" altLang="en-US" dirty="0">
                <a:ea typeface="MS PGothic" panose="020B0600070205080204" pitchFamily="34" charset="-128"/>
              </a:rPr>
              <a:t> that satisfy the join condition with tuple </a:t>
            </a:r>
            <a:r>
              <a:rPr lang="en-US" altLang="en-US" i="1" dirty="0">
                <a:ea typeface="MS PGothic" panose="020B0600070205080204" pitchFamily="34" charset="-128"/>
              </a:rPr>
              <a:t>t</a:t>
            </a:r>
            <a:r>
              <a:rPr lang="en-US" altLang="en-US" i="1" baseline="-25000" dirty="0">
                <a:ea typeface="MS PGothic" panose="020B0600070205080204" pitchFamily="34" charset="-128"/>
              </a:rPr>
              <a:t>r</a:t>
            </a:r>
            <a:r>
              <a:rPr lang="en-US" altLang="en-US" i="1" dirty="0">
                <a:ea typeface="MS PGothic" panose="020B0600070205080204" pitchFamily="34" charset="-128"/>
              </a:rPr>
              <a:t>.</a:t>
            </a:r>
          </a:p>
          <a:p>
            <a:pPr>
              <a:lnSpc>
                <a:spcPct val="90000"/>
              </a:lnSpc>
            </a:pPr>
            <a:r>
              <a:rPr lang="en-US" altLang="en-US" dirty="0">
                <a:ea typeface="MS PGothic" panose="020B0600070205080204" pitchFamily="34" charset="-128"/>
              </a:rPr>
              <a:t>Worst case:  buffer has space for only one page of </a:t>
            </a:r>
            <a:r>
              <a:rPr lang="en-US" altLang="en-US" i="1" dirty="0">
                <a:ea typeface="MS PGothic" panose="020B0600070205080204" pitchFamily="34" charset="-128"/>
              </a:rPr>
              <a:t>r</a:t>
            </a:r>
            <a:r>
              <a:rPr lang="en-US" altLang="en-US" dirty="0">
                <a:ea typeface="MS PGothic" panose="020B0600070205080204" pitchFamily="34" charset="-128"/>
              </a:rPr>
              <a:t>, and, for each tuple in </a:t>
            </a:r>
            <a:r>
              <a:rPr lang="en-US" altLang="en-US" i="1" dirty="0">
                <a:ea typeface="MS PGothic" panose="020B0600070205080204" pitchFamily="34" charset="-128"/>
              </a:rPr>
              <a:t>r</a:t>
            </a:r>
            <a:r>
              <a:rPr lang="en-US" altLang="en-US" dirty="0">
                <a:ea typeface="MS PGothic" panose="020B0600070205080204" pitchFamily="34" charset="-128"/>
              </a:rPr>
              <a:t>, we perform an index lookup on </a:t>
            </a:r>
            <a:r>
              <a:rPr lang="en-US" altLang="en-US" i="1" dirty="0">
                <a:ea typeface="MS PGothic" panose="020B0600070205080204" pitchFamily="34" charset="-128"/>
              </a:rPr>
              <a:t>s.</a:t>
            </a:r>
            <a:endParaRPr lang="en-US" altLang="en-US" dirty="0">
              <a:ea typeface="MS PGothic" panose="020B0600070205080204" pitchFamily="34" charset="-128"/>
            </a:endParaRPr>
          </a:p>
          <a:p>
            <a:pPr>
              <a:lnSpc>
                <a:spcPct val="90000"/>
              </a:lnSpc>
            </a:pPr>
            <a:r>
              <a:rPr lang="en-US" altLang="en-US" dirty="0">
                <a:ea typeface="MS PGothic" panose="020B0600070205080204" pitchFamily="34" charset="-128"/>
              </a:rPr>
              <a:t>Cost of the join:  </a:t>
            </a:r>
            <a:r>
              <a:rPr lang="en-US" altLang="en-US" i="1" dirty="0" err="1">
                <a:ea typeface="MS PGothic" panose="020B0600070205080204" pitchFamily="34" charset="-128"/>
              </a:rPr>
              <a:t>b</a:t>
            </a:r>
            <a:r>
              <a:rPr lang="en-US" altLang="en-US" i="1" baseline="-25000" dirty="0" err="1">
                <a:ea typeface="MS PGothic" panose="020B0600070205080204" pitchFamily="34" charset="-128"/>
              </a:rPr>
              <a:t>r</a:t>
            </a:r>
            <a:r>
              <a:rPr lang="en-US" altLang="en-US" i="1" dirty="0">
                <a:ea typeface="MS PGothic" panose="020B0600070205080204" pitchFamily="34" charset="-128"/>
              </a:rPr>
              <a:t> </a:t>
            </a:r>
            <a:r>
              <a:rPr lang="en-US" altLang="en-US" dirty="0">
                <a:ea typeface="MS PGothic" panose="020B0600070205080204" pitchFamily="34" charset="-128"/>
              </a:rPr>
              <a:t>(</a:t>
            </a:r>
            <a:r>
              <a:rPr lang="en-US" altLang="en-US" i="1" dirty="0" err="1">
                <a:ea typeface="MS PGothic" panose="020B0600070205080204" pitchFamily="34" charset="-128"/>
              </a:rPr>
              <a:t>t</a:t>
            </a:r>
            <a:r>
              <a:rPr lang="en-US" altLang="en-US" i="1" baseline="-25000" dirty="0" err="1">
                <a:ea typeface="MS PGothic" panose="020B0600070205080204" pitchFamily="34" charset="-128"/>
              </a:rPr>
              <a:t>T</a:t>
            </a:r>
            <a:r>
              <a:rPr lang="en-US" altLang="en-US" i="1" baseline="-25000" dirty="0">
                <a:ea typeface="MS PGothic" panose="020B0600070205080204" pitchFamily="34" charset="-128"/>
              </a:rPr>
              <a:t> </a:t>
            </a:r>
            <a:r>
              <a:rPr lang="en-US" altLang="en-US" i="1" dirty="0">
                <a:ea typeface="MS PGothic" panose="020B0600070205080204" pitchFamily="34" charset="-128"/>
              </a:rPr>
              <a:t>+ </a:t>
            </a:r>
            <a:r>
              <a:rPr lang="en-US" altLang="en-US" i="1" dirty="0" err="1">
                <a:ea typeface="MS PGothic" panose="020B0600070205080204" pitchFamily="34" charset="-128"/>
              </a:rPr>
              <a:t>t</a:t>
            </a:r>
            <a:r>
              <a:rPr lang="en-US" altLang="en-US" i="1" baseline="-25000" dirty="0" err="1">
                <a:ea typeface="MS PGothic" panose="020B0600070205080204" pitchFamily="34" charset="-128"/>
              </a:rPr>
              <a:t>S</a:t>
            </a:r>
            <a:r>
              <a:rPr lang="en-US" altLang="en-US" dirty="0">
                <a:ea typeface="MS PGothic" panose="020B0600070205080204" pitchFamily="34" charset="-128"/>
              </a:rPr>
              <a:t>) + </a:t>
            </a:r>
            <a:r>
              <a:rPr lang="en-US" altLang="en-US" i="1" dirty="0" err="1">
                <a:ea typeface="MS PGothic" panose="020B0600070205080204" pitchFamily="34" charset="-128"/>
              </a:rPr>
              <a:t>n</a:t>
            </a:r>
            <a:r>
              <a:rPr lang="en-US" altLang="en-US" i="1" baseline="-25000" dirty="0" err="1">
                <a:ea typeface="MS PGothic" panose="020B0600070205080204" pitchFamily="34" charset="-128"/>
              </a:rPr>
              <a:t>r</a:t>
            </a:r>
            <a:r>
              <a:rPr lang="en-US" altLang="en-US" i="1" dirty="0">
                <a:ea typeface="MS PGothic" panose="020B0600070205080204" pitchFamily="34" charset="-128"/>
              </a:rPr>
              <a:t> 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 </a:t>
            </a:r>
            <a:r>
              <a:rPr lang="en-US" altLang="en-US" i="1" dirty="0">
                <a:ea typeface="MS PGothic" panose="020B0600070205080204" pitchFamily="34" charset="-128"/>
                <a:sym typeface="Symbol" panose="05050102010706020507" pitchFamily="18" charset="2"/>
              </a:rPr>
              <a:t>c</a:t>
            </a:r>
            <a:endParaRPr lang="en-US" altLang="en-US" dirty="0">
              <a:ea typeface="MS PGothic" panose="020B0600070205080204" pitchFamily="34" charset="-128"/>
              <a:sym typeface="Symbol" panose="05050102010706020507" pitchFamily="18" charset="2"/>
            </a:endParaRPr>
          </a:p>
          <a:p>
            <a:pPr lvl="1">
              <a:lnSpc>
                <a:spcPct val="90000"/>
              </a:lnSpc>
            </a:pP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Where </a:t>
            </a:r>
            <a:r>
              <a:rPr lang="en-US" altLang="en-US" i="1" dirty="0">
                <a:ea typeface="MS PGothic" panose="020B0600070205080204" pitchFamily="34" charset="-128"/>
                <a:sym typeface="Symbol" panose="05050102010706020507" pitchFamily="18" charset="2"/>
              </a:rPr>
              <a:t>c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 is the cost of traversing index and fetching all matching </a:t>
            </a:r>
            <a:r>
              <a:rPr lang="en-US" altLang="en-US" i="1" dirty="0">
                <a:ea typeface="MS PGothic" panose="020B0600070205080204" pitchFamily="34" charset="-128"/>
                <a:sym typeface="Symbol" panose="05050102010706020507" pitchFamily="18" charset="2"/>
              </a:rPr>
              <a:t>s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 tuples for one tuple or </a:t>
            </a:r>
            <a:r>
              <a:rPr lang="en-US" altLang="en-US" i="1" dirty="0">
                <a:ea typeface="MS PGothic" panose="020B0600070205080204" pitchFamily="34" charset="-128"/>
                <a:sym typeface="Symbol" panose="05050102010706020507" pitchFamily="18" charset="2"/>
              </a:rPr>
              <a:t>r</a:t>
            </a:r>
            <a:endParaRPr lang="en-US" altLang="en-US" dirty="0">
              <a:ea typeface="MS PGothic" panose="020B0600070205080204" pitchFamily="34" charset="-128"/>
              <a:sym typeface="Symbol" panose="05050102010706020507" pitchFamily="18" charset="2"/>
            </a:endParaRPr>
          </a:p>
          <a:p>
            <a:pPr lvl="1">
              <a:lnSpc>
                <a:spcPct val="90000"/>
              </a:lnSpc>
            </a:pPr>
            <a:r>
              <a:rPr lang="en-US" altLang="en-US" i="1" dirty="0">
                <a:ea typeface="MS PGothic" panose="020B0600070205080204" pitchFamily="34" charset="-128"/>
                <a:sym typeface="Symbol" panose="05050102010706020507" pitchFamily="18" charset="2"/>
              </a:rPr>
              <a:t>c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 can be estimated as cost of a single selection on </a:t>
            </a:r>
            <a:r>
              <a:rPr lang="en-US" altLang="en-US" i="1" dirty="0">
                <a:ea typeface="MS PGothic" panose="020B0600070205080204" pitchFamily="34" charset="-128"/>
                <a:sym typeface="Symbol" panose="05050102010706020507" pitchFamily="18" charset="2"/>
              </a:rPr>
              <a:t>s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 using the join condition.</a:t>
            </a:r>
          </a:p>
          <a:p>
            <a:pPr>
              <a:lnSpc>
                <a:spcPct val="90000"/>
              </a:lnSpc>
            </a:pP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If indices are available on join attributes of both </a:t>
            </a:r>
            <a:r>
              <a:rPr lang="en-US" altLang="en-US" i="1" dirty="0">
                <a:ea typeface="MS PGothic" panose="020B0600070205080204" pitchFamily="34" charset="-128"/>
                <a:sym typeface="Symbol" panose="05050102010706020507" pitchFamily="18" charset="2"/>
              </a:rPr>
              <a:t>r 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and </a:t>
            </a:r>
            <a:r>
              <a:rPr lang="en-US" altLang="en-US" i="1" dirty="0">
                <a:ea typeface="MS PGothic" panose="020B0600070205080204" pitchFamily="34" charset="-128"/>
                <a:sym typeface="Symbol" panose="05050102010706020507" pitchFamily="18" charset="2"/>
              </a:rPr>
              <a:t>s,</a:t>
            </a:r>
            <a:br>
              <a:rPr lang="en-US" altLang="en-US" i="1" dirty="0">
                <a:ea typeface="MS PGothic" panose="020B0600070205080204" pitchFamily="34" charset="-128"/>
                <a:sym typeface="Symbol" panose="05050102010706020507" pitchFamily="18" charset="2"/>
              </a:rPr>
            </a:b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use the relation with fewer tuples as the outer relation.</a:t>
            </a:r>
          </a:p>
        </p:txBody>
      </p:sp>
    </p:spTree>
    <p:extLst>
      <p:ext uri="{BB962C8B-B14F-4D97-AF65-F5344CB8AC3E}">
        <p14:creationId xmlns:p14="http://schemas.microsoft.com/office/powerpoint/2010/main" val="210276527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898" name="Rectangle 2">
            <a:extLst>
              <a:ext uri="{FF2B5EF4-FFF2-40B4-BE49-F238E27FC236}">
                <a16:creationId xmlns:a16="http://schemas.microsoft.com/office/drawing/2014/main" id="{0543EE86-49A1-4B2E-A768-5258983E98F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  <a:ea typeface="MS PGothic" panose="020B0600070205080204" pitchFamily="34" charset="-128"/>
              </a:rPr>
              <a:t>Merge-Join</a:t>
            </a:r>
          </a:p>
        </p:txBody>
      </p:sp>
      <p:sp>
        <p:nvSpPr>
          <p:cNvPr id="64515" name="Rectangle 3">
            <a:extLst>
              <a:ext uri="{FF2B5EF4-FFF2-40B4-BE49-F238E27FC236}">
                <a16:creationId xmlns:a16="http://schemas.microsoft.com/office/drawing/2014/main" id="{A970AC8B-5F83-483D-AF83-922F8CEC986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822142" y="945298"/>
            <a:ext cx="5955021" cy="1902979"/>
          </a:xfrm>
        </p:spPr>
        <p:txBody>
          <a:bodyPr/>
          <a:lstStyle/>
          <a:p>
            <a:pPr marL="0" indent="0">
              <a:lnSpc>
                <a:spcPct val="60000"/>
              </a:lnSpc>
              <a:buNone/>
            </a:pPr>
            <a:r>
              <a:rPr lang="en-US" altLang="en-US" dirty="0">
                <a:solidFill>
                  <a:srgbClr val="002060"/>
                </a:solidFill>
                <a:ea typeface="MS PGothic" panose="020B0600070205080204" pitchFamily="34" charset="-128"/>
              </a:rPr>
              <a:t>1.   </a:t>
            </a:r>
            <a:r>
              <a:rPr lang="en-US" altLang="en-US" dirty="0">
                <a:ea typeface="MS PGothic" panose="020B0600070205080204" pitchFamily="34" charset="-128"/>
              </a:rPr>
              <a:t>Sort both relations on their join attribute (if not already sorted on the join </a:t>
            </a:r>
          </a:p>
          <a:p>
            <a:pPr marL="0" indent="0">
              <a:lnSpc>
                <a:spcPct val="60000"/>
              </a:lnSpc>
              <a:buNone/>
            </a:pPr>
            <a:r>
              <a:rPr lang="en-US" altLang="en-US" dirty="0">
                <a:ea typeface="MS PGothic" panose="020B0600070205080204" pitchFamily="34" charset="-128"/>
              </a:rPr>
              <a:t>      attributes).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altLang="en-US" dirty="0">
                <a:solidFill>
                  <a:srgbClr val="002060"/>
                </a:solidFill>
                <a:ea typeface="MS PGothic" panose="020B0600070205080204" pitchFamily="34" charset="-128"/>
              </a:rPr>
              <a:t>2.   </a:t>
            </a:r>
            <a:r>
              <a:rPr lang="en-US" altLang="en-US" dirty="0">
                <a:ea typeface="MS PGothic" panose="020B0600070205080204" pitchFamily="34" charset="-128"/>
              </a:rPr>
              <a:t>Merge the sorted relations to join them</a:t>
            </a:r>
          </a:p>
          <a:p>
            <a:pPr marL="342900" lvl="1" indent="0">
              <a:lnSpc>
                <a:spcPct val="90000"/>
              </a:lnSpc>
              <a:buNone/>
            </a:pPr>
            <a:r>
              <a:rPr lang="en-US" altLang="en-US" dirty="0">
                <a:solidFill>
                  <a:srgbClr val="FF9900"/>
                </a:solidFill>
                <a:ea typeface="MS PGothic" panose="020B0600070205080204" pitchFamily="34" charset="-128"/>
              </a:rPr>
              <a:t>1.   </a:t>
            </a:r>
            <a:r>
              <a:rPr lang="en-US" altLang="en-US" dirty="0">
                <a:ea typeface="MS PGothic" panose="020B0600070205080204" pitchFamily="34" charset="-128"/>
              </a:rPr>
              <a:t>Join step is similar to the merge stage of the sort-merge algorithm.  </a:t>
            </a:r>
          </a:p>
          <a:p>
            <a:pPr marL="342900" lvl="1" indent="0">
              <a:lnSpc>
                <a:spcPct val="60000"/>
              </a:lnSpc>
              <a:buNone/>
            </a:pPr>
            <a:r>
              <a:rPr lang="en-US" altLang="en-US" dirty="0">
                <a:solidFill>
                  <a:srgbClr val="FF9900"/>
                </a:solidFill>
                <a:ea typeface="MS PGothic" panose="020B0600070205080204" pitchFamily="34" charset="-128"/>
              </a:rPr>
              <a:t>2.   </a:t>
            </a:r>
            <a:r>
              <a:rPr lang="en-US" altLang="en-US" dirty="0">
                <a:ea typeface="MS PGothic" panose="020B0600070205080204" pitchFamily="34" charset="-128"/>
              </a:rPr>
              <a:t>Main difference is handling of duplicate values in join attribute — </a:t>
            </a:r>
          </a:p>
          <a:p>
            <a:pPr marL="342900" lvl="1" indent="0">
              <a:lnSpc>
                <a:spcPct val="60000"/>
              </a:lnSpc>
              <a:buNone/>
            </a:pPr>
            <a:r>
              <a:rPr lang="en-US" altLang="en-US" dirty="0">
                <a:ea typeface="MS PGothic" panose="020B0600070205080204" pitchFamily="34" charset="-128"/>
              </a:rPr>
              <a:t>      every pair with same value on join attribute must be matched</a:t>
            </a:r>
          </a:p>
          <a:p>
            <a:pPr marL="342900" lvl="1" indent="0">
              <a:lnSpc>
                <a:spcPct val="90000"/>
              </a:lnSpc>
              <a:buNone/>
            </a:pPr>
            <a:r>
              <a:rPr lang="en-US" altLang="en-US" dirty="0">
                <a:solidFill>
                  <a:srgbClr val="FF9900"/>
                </a:solidFill>
                <a:ea typeface="MS PGothic" panose="020B0600070205080204" pitchFamily="34" charset="-128"/>
              </a:rPr>
              <a:t>3.   </a:t>
            </a:r>
            <a:r>
              <a:rPr lang="en-US" altLang="en-US" dirty="0">
                <a:ea typeface="MS PGothic" panose="020B0600070205080204" pitchFamily="34" charset="-128"/>
              </a:rPr>
              <a:t>Detailed algorithm in book</a:t>
            </a:r>
          </a:p>
        </p:txBody>
      </p:sp>
      <p:pic>
        <p:nvPicPr>
          <p:cNvPr id="64516" name="Picture 10">
            <a:extLst>
              <a:ext uri="{FF2B5EF4-FFF2-40B4-BE49-F238E27FC236}">
                <a16:creationId xmlns:a16="http://schemas.microsoft.com/office/drawing/2014/main" id="{EB9A4822-0DB7-4C8A-88DB-460E67E7B7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9630" y="2487323"/>
            <a:ext cx="1637617" cy="16489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701154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43BBDAC-FBFF-0949-8AB0-5BB48994E8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800" dirty="0"/>
              <a:t>Almost any data model has the same core concepts:</a:t>
            </a:r>
          </a:p>
          <a:p>
            <a:r>
              <a:rPr lang="en-US" sz="1800" dirty="0"/>
              <a:t>Types and instances:</a:t>
            </a:r>
          </a:p>
          <a:p>
            <a:pPr lvl="1"/>
            <a:r>
              <a:rPr lang="en-US" sz="1600" dirty="0"/>
              <a:t>Entity Type: A definition of a type of thing with properties and relationships.</a:t>
            </a:r>
          </a:p>
          <a:p>
            <a:pPr lvl="1"/>
            <a:r>
              <a:rPr lang="en-US" sz="1600" dirty="0"/>
              <a:t>Entity Instance: A specific instantiation of the Entity Type</a:t>
            </a:r>
          </a:p>
          <a:p>
            <a:pPr lvl="1"/>
            <a:r>
              <a:rPr lang="en-US" sz="1600" dirty="0"/>
              <a:t>Entity Set Instance: An Entity Type that:</a:t>
            </a:r>
          </a:p>
          <a:p>
            <a:pPr lvl="2"/>
            <a:r>
              <a:rPr lang="en-US" sz="1400" dirty="0"/>
              <a:t>Has properties and relationships like any entity, but ...</a:t>
            </a:r>
          </a:p>
          <a:p>
            <a:pPr lvl="2"/>
            <a:r>
              <a:rPr lang="en-US" sz="1400" dirty="0"/>
              <a:t>Has at least one </a:t>
            </a:r>
            <a:r>
              <a:rPr lang="en-US" sz="1400" i="1" dirty="0"/>
              <a:t>special relationship –</a:t>
            </a:r>
            <a:r>
              <a:rPr lang="en-US" sz="1400" dirty="0"/>
              <a:t> </a:t>
            </a:r>
            <a:r>
              <a:rPr lang="en-US" sz="1400" b="1" i="1" dirty="0"/>
              <a:t>contains.</a:t>
            </a:r>
          </a:p>
          <a:p>
            <a:r>
              <a:rPr lang="en-US" sz="1800" dirty="0"/>
              <a:t>Operations, minimally CRUD, that manipulate entity types and instances:</a:t>
            </a:r>
          </a:p>
          <a:p>
            <a:pPr lvl="1"/>
            <a:r>
              <a:rPr lang="en-US" sz="1600" dirty="0"/>
              <a:t>Create</a:t>
            </a:r>
          </a:p>
          <a:p>
            <a:pPr lvl="1"/>
            <a:r>
              <a:rPr lang="en-US" sz="1600" dirty="0"/>
              <a:t>Retrieve</a:t>
            </a:r>
          </a:p>
          <a:p>
            <a:pPr lvl="1"/>
            <a:r>
              <a:rPr lang="en-US" sz="1600" dirty="0"/>
              <a:t>Update</a:t>
            </a:r>
          </a:p>
          <a:p>
            <a:pPr lvl="1"/>
            <a:r>
              <a:rPr lang="en-US" sz="1600" dirty="0"/>
              <a:t>Delete</a:t>
            </a:r>
          </a:p>
          <a:p>
            <a:pPr lvl="1"/>
            <a:r>
              <a:rPr lang="en-US" sz="1600" dirty="0"/>
              <a:t>Reference/Identify/... ...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FD98A04-2FAC-374E-B190-A2830FB42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Modeling Concepts and REST</a:t>
            </a:r>
          </a:p>
        </p:txBody>
      </p:sp>
    </p:spTree>
    <p:extLst>
      <p:ext uri="{BB962C8B-B14F-4D97-AF65-F5344CB8AC3E}">
        <p14:creationId xmlns:p14="http://schemas.microsoft.com/office/powerpoint/2010/main" val="200023816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22" name="Rectangle 2">
            <a:extLst>
              <a:ext uri="{FF2B5EF4-FFF2-40B4-BE49-F238E27FC236}">
                <a16:creationId xmlns:a16="http://schemas.microsoft.com/office/drawing/2014/main" id="{13E438D7-C598-4EDA-9E3F-8B9987EC8F3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  <a:ea typeface="MS PGothic" panose="020B0600070205080204" pitchFamily="34" charset="-128"/>
              </a:rPr>
              <a:t>Merge-Join (Cont.)</a:t>
            </a:r>
          </a:p>
        </p:txBody>
      </p:sp>
      <p:sp>
        <p:nvSpPr>
          <p:cNvPr id="66563" name="Rectangle 3">
            <a:extLst>
              <a:ext uri="{FF2B5EF4-FFF2-40B4-BE49-F238E27FC236}">
                <a16:creationId xmlns:a16="http://schemas.microsoft.com/office/drawing/2014/main" id="{B2137334-2ACC-454C-B8E0-4D483671418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788851" y="873920"/>
            <a:ext cx="5598539" cy="3222834"/>
          </a:xfrm>
        </p:spPr>
        <p:txBody>
          <a:bodyPr/>
          <a:lstStyle/>
          <a:p>
            <a:r>
              <a:rPr lang="en-US" altLang="en-US" dirty="0">
                <a:ea typeface="MS PGothic" panose="020B0600070205080204" pitchFamily="34" charset="-128"/>
              </a:rPr>
              <a:t>Can be used only for </a:t>
            </a:r>
            <a:r>
              <a:rPr lang="en-US" altLang="en-US" dirty="0" err="1">
                <a:ea typeface="MS PGothic" panose="020B0600070205080204" pitchFamily="34" charset="-128"/>
              </a:rPr>
              <a:t>equi</a:t>
            </a:r>
            <a:r>
              <a:rPr lang="en-US" altLang="en-US" dirty="0">
                <a:ea typeface="MS PGothic" panose="020B0600070205080204" pitchFamily="34" charset="-128"/>
              </a:rPr>
              <a:t>-joins and natural joins</a:t>
            </a:r>
          </a:p>
          <a:p>
            <a:r>
              <a:rPr lang="en-US" altLang="en-US" dirty="0">
                <a:ea typeface="MS PGothic" panose="020B0600070205080204" pitchFamily="34" charset="-128"/>
              </a:rPr>
              <a:t>Each block needs to be read only once (assuming all tuples for any given value of the join attributes fit in memory</a:t>
            </a:r>
          </a:p>
          <a:p>
            <a:r>
              <a:rPr lang="en-US" altLang="en-US" dirty="0">
                <a:ea typeface="MS PGothic" panose="020B0600070205080204" pitchFamily="34" charset="-128"/>
              </a:rPr>
              <a:t>Thus the cost of merge join is: </a:t>
            </a:r>
            <a:br>
              <a:rPr lang="en-US" altLang="en-US" dirty="0">
                <a:ea typeface="MS PGothic" panose="020B0600070205080204" pitchFamily="34" charset="-128"/>
              </a:rPr>
            </a:br>
            <a:r>
              <a:rPr lang="en-US" altLang="en-US" dirty="0">
                <a:ea typeface="MS PGothic" panose="020B0600070205080204" pitchFamily="34" charset="-128"/>
              </a:rPr>
              <a:t>         </a:t>
            </a:r>
            <a:r>
              <a:rPr lang="en-US" altLang="en-US" i="1" dirty="0" err="1">
                <a:ea typeface="MS PGothic" panose="020B0600070205080204" pitchFamily="34" charset="-128"/>
              </a:rPr>
              <a:t>b</a:t>
            </a:r>
            <a:r>
              <a:rPr lang="en-US" altLang="en-US" i="1" baseline="-25000" dirty="0" err="1">
                <a:ea typeface="MS PGothic" panose="020B0600070205080204" pitchFamily="34" charset="-128"/>
              </a:rPr>
              <a:t>r</a:t>
            </a:r>
            <a:r>
              <a:rPr lang="en-US" altLang="en-US" i="1" dirty="0">
                <a:ea typeface="MS PGothic" panose="020B0600070205080204" pitchFamily="34" charset="-128"/>
              </a:rPr>
              <a:t> + </a:t>
            </a:r>
            <a:r>
              <a:rPr lang="en-US" altLang="en-US" i="1" dirty="0" err="1">
                <a:ea typeface="MS PGothic" panose="020B0600070205080204" pitchFamily="34" charset="-128"/>
              </a:rPr>
              <a:t>b</a:t>
            </a:r>
            <a:r>
              <a:rPr lang="en-US" altLang="en-US" i="1" baseline="-25000" dirty="0" err="1">
                <a:ea typeface="MS PGothic" panose="020B0600070205080204" pitchFamily="34" charset="-128"/>
              </a:rPr>
              <a:t>s</a:t>
            </a:r>
            <a:r>
              <a:rPr lang="en-US" altLang="en-US" dirty="0">
                <a:ea typeface="MS PGothic" panose="020B0600070205080204" pitchFamily="34" charset="-128"/>
              </a:rPr>
              <a:t>  block transfers  + 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</a:t>
            </a:r>
            <a:r>
              <a:rPr lang="en-US" altLang="en-US" i="1" dirty="0" err="1">
                <a:ea typeface="MS PGothic" panose="020B0600070205080204" pitchFamily="34" charset="-128"/>
                <a:sym typeface="Symbol" panose="05050102010706020507" pitchFamily="18" charset="2"/>
              </a:rPr>
              <a:t>b</a:t>
            </a:r>
            <a:r>
              <a:rPr lang="en-US" altLang="en-US" i="1" baseline="-25000" dirty="0" err="1">
                <a:ea typeface="MS PGothic" panose="020B0600070205080204" pitchFamily="34" charset="-128"/>
                <a:sym typeface="Symbol" panose="05050102010706020507" pitchFamily="18" charset="2"/>
              </a:rPr>
              <a:t>r</a:t>
            </a:r>
            <a:r>
              <a:rPr lang="en-US" altLang="en-US" i="1" baseline="-25000" dirty="0">
                <a:ea typeface="MS PGothic" panose="020B0600070205080204" pitchFamily="34" charset="-128"/>
                <a:sym typeface="Symbol" panose="05050102010706020507" pitchFamily="18" charset="2"/>
              </a:rPr>
              <a:t> </a:t>
            </a:r>
            <a:r>
              <a:rPr lang="en-US" altLang="en-US" i="1" dirty="0">
                <a:ea typeface="MS PGothic" panose="020B0600070205080204" pitchFamily="34" charset="-128"/>
                <a:sym typeface="Symbol" panose="05050102010706020507" pitchFamily="18" charset="2"/>
              </a:rPr>
              <a:t>/ b</a:t>
            </a:r>
            <a:r>
              <a:rPr lang="en-US" altLang="en-US" i="1" baseline="-25000" dirty="0">
                <a:ea typeface="MS PGothic" panose="020B0600070205080204" pitchFamily="34" charset="-128"/>
                <a:sym typeface="Symbol" panose="05050102010706020507" pitchFamily="18" charset="2"/>
              </a:rPr>
              <a:t>b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 + </a:t>
            </a:r>
            <a:r>
              <a:rPr lang="en-US" altLang="en-US" i="1" dirty="0" err="1">
                <a:ea typeface="MS PGothic" panose="020B0600070205080204" pitchFamily="34" charset="-128"/>
                <a:sym typeface="Symbol" panose="05050102010706020507" pitchFamily="18" charset="2"/>
              </a:rPr>
              <a:t>b</a:t>
            </a:r>
            <a:r>
              <a:rPr lang="en-US" altLang="en-US" i="1" baseline="-25000" dirty="0" err="1">
                <a:ea typeface="MS PGothic" panose="020B0600070205080204" pitchFamily="34" charset="-128"/>
                <a:sym typeface="Symbol" panose="05050102010706020507" pitchFamily="18" charset="2"/>
              </a:rPr>
              <a:t>s</a:t>
            </a:r>
            <a:r>
              <a:rPr lang="en-US" altLang="en-US" i="1" baseline="-25000" dirty="0">
                <a:ea typeface="MS PGothic" panose="020B0600070205080204" pitchFamily="34" charset="-128"/>
                <a:sym typeface="Symbol" panose="05050102010706020507" pitchFamily="18" charset="2"/>
              </a:rPr>
              <a:t> </a:t>
            </a:r>
            <a:r>
              <a:rPr lang="en-US" altLang="en-US" i="1" dirty="0">
                <a:ea typeface="MS PGothic" panose="020B0600070205080204" pitchFamily="34" charset="-128"/>
                <a:sym typeface="Symbol" panose="05050102010706020507" pitchFamily="18" charset="2"/>
              </a:rPr>
              <a:t>/ b</a:t>
            </a:r>
            <a:r>
              <a:rPr lang="en-US" altLang="en-US" i="1" baseline="-25000" dirty="0">
                <a:ea typeface="MS PGothic" panose="020B0600070205080204" pitchFamily="34" charset="-128"/>
                <a:sym typeface="Symbol" panose="05050102010706020507" pitchFamily="18" charset="2"/>
              </a:rPr>
              <a:t>b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  seeks</a:t>
            </a:r>
            <a:endParaRPr lang="en-US" altLang="en-US" dirty="0">
              <a:ea typeface="MS PGothic" panose="020B0600070205080204" pitchFamily="34" charset="-128"/>
            </a:endParaRPr>
          </a:p>
          <a:p>
            <a:pPr marL="342900" lvl="1" indent="0">
              <a:buNone/>
            </a:pPr>
            <a:r>
              <a:rPr lang="en-US" altLang="en-US" dirty="0">
                <a:ea typeface="MS PGothic" panose="020B0600070205080204" pitchFamily="34" charset="-128"/>
              </a:rPr>
              <a:t>       + the cost of sorting if relations are unsorted.</a:t>
            </a:r>
          </a:p>
          <a:p>
            <a:r>
              <a:rPr lang="en-US" altLang="en-US" b="1" dirty="0">
                <a:solidFill>
                  <a:srgbClr val="002060"/>
                </a:solidFill>
                <a:ea typeface="MS PGothic" panose="020B0600070205080204" pitchFamily="34" charset="-128"/>
              </a:rPr>
              <a:t>hybrid merge-join</a:t>
            </a:r>
            <a:r>
              <a:rPr lang="en-US" altLang="en-US" b="1" dirty="0">
                <a:ea typeface="MS PGothic" panose="020B0600070205080204" pitchFamily="34" charset="-128"/>
              </a:rPr>
              <a:t>: </a:t>
            </a:r>
            <a:r>
              <a:rPr lang="en-US" altLang="en-US" dirty="0">
                <a:ea typeface="MS PGothic" panose="020B0600070205080204" pitchFamily="34" charset="-128"/>
              </a:rPr>
              <a:t>If one relation is sorted, and the other has a secondary B</a:t>
            </a:r>
            <a:r>
              <a:rPr lang="en-US" altLang="en-US" baseline="30000" dirty="0">
                <a:ea typeface="MS PGothic" panose="020B0600070205080204" pitchFamily="34" charset="-128"/>
              </a:rPr>
              <a:t>+</a:t>
            </a:r>
            <a:r>
              <a:rPr lang="en-US" altLang="en-US" dirty="0">
                <a:ea typeface="MS PGothic" panose="020B0600070205080204" pitchFamily="34" charset="-128"/>
              </a:rPr>
              <a:t>-tree index on the join attribute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Merge the sorted relation with the leaf entries of the B</a:t>
            </a:r>
            <a:r>
              <a:rPr lang="en-US" altLang="en-US" baseline="30000" dirty="0">
                <a:ea typeface="MS PGothic" panose="020B0600070205080204" pitchFamily="34" charset="-128"/>
              </a:rPr>
              <a:t>+</a:t>
            </a:r>
            <a:r>
              <a:rPr lang="en-US" altLang="en-US" dirty="0">
                <a:ea typeface="MS PGothic" panose="020B0600070205080204" pitchFamily="34" charset="-128"/>
              </a:rPr>
              <a:t>-tree . 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Sort the result on the addresses of the unsorted relation</a:t>
            </a:r>
            <a:r>
              <a:rPr lang="ja-JP" altLang="en-US" dirty="0">
                <a:ea typeface="MS PGothic" panose="020B0600070205080204" pitchFamily="34" charset="-128"/>
              </a:rPr>
              <a:t>’</a:t>
            </a:r>
            <a:r>
              <a:rPr lang="en-US" altLang="ja-JP" dirty="0">
                <a:ea typeface="MS PGothic" panose="020B0600070205080204" pitchFamily="34" charset="-128"/>
              </a:rPr>
              <a:t>s tuples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Scan the unsorted relation in physical address order and merge with previous result, to replace addresses by the actual tuples</a:t>
            </a:r>
          </a:p>
          <a:p>
            <a:pPr lvl="2"/>
            <a:r>
              <a:rPr lang="en-US" altLang="en-US" dirty="0">
                <a:ea typeface="MS PGothic" panose="020B0600070205080204" pitchFamily="34" charset="-128"/>
              </a:rPr>
              <a:t>Sequential scan more efficient than random lookup</a:t>
            </a:r>
          </a:p>
        </p:txBody>
      </p:sp>
    </p:spTree>
    <p:extLst>
      <p:ext uri="{BB962C8B-B14F-4D97-AF65-F5344CB8AC3E}">
        <p14:creationId xmlns:p14="http://schemas.microsoft.com/office/powerpoint/2010/main" val="428361644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70" name="Rectangle 2">
            <a:extLst>
              <a:ext uri="{FF2B5EF4-FFF2-40B4-BE49-F238E27FC236}">
                <a16:creationId xmlns:a16="http://schemas.microsoft.com/office/drawing/2014/main" id="{E449C0D3-B1B5-442F-8C15-9D1470DE1EA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  <a:ea typeface="MS PGothic" panose="020B0600070205080204" pitchFamily="34" charset="-128"/>
              </a:rPr>
              <a:t>Hash-Join</a:t>
            </a:r>
          </a:p>
        </p:txBody>
      </p:sp>
      <p:sp>
        <p:nvSpPr>
          <p:cNvPr id="68611" name="Rectangle 3">
            <a:extLst>
              <a:ext uri="{FF2B5EF4-FFF2-40B4-BE49-F238E27FC236}">
                <a16:creationId xmlns:a16="http://schemas.microsoft.com/office/drawing/2014/main" id="{74D9820F-1360-4789-A03A-243DEC74420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782194" y="883509"/>
            <a:ext cx="5666172" cy="2590612"/>
          </a:xfrm>
        </p:spPr>
        <p:txBody>
          <a:bodyPr/>
          <a:lstStyle/>
          <a:p>
            <a:r>
              <a:rPr lang="en-US" altLang="en-US" dirty="0">
                <a:ea typeface="MS PGothic" panose="020B0600070205080204" pitchFamily="34" charset="-128"/>
              </a:rPr>
              <a:t>Applicable for </a:t>
            </a:r>
            <a:r>
              <a:rPr lang="en-US" altLang="en-US" dirty="0" err="1">
                <a:ea typeface="MS PGothic" panose="020B0600070205080204" pitchFamily="34" charset="-128"/>
              </a:rPr>
              <a:t>equi</a:t>
            </a:r>
            <a:r>
              <a:rPr lang="en-US" altLang="en-US" dirty="0">
                <a:ea typeface="MS PGothic" panose="020B0600070205080204" pitchFamily="34" charset="-128"/>
              </a:rPr>
              <a:t>-joins and natural joins.</a:t>
            </a:r>
          </a:p>
          <a:p>
            <a:r>
              <a:rPr lang="en-US" altLang="en-US" dirty="0">
                <a:ea typeface="MS PGothic" panose="020B0600070205080204" pitchFamily="34" charset="-128"/>
              </a:rPr>
              <a:t>A hash function</a:t>
            </a:r>
            <a:r>
              <a:rPr lang="en-US" altLang="en-US" i="1" dirty="0">
                <a:ea typeface="MS PGothic" panose="020B0600070205080204" pitchFamily="34" charset="-128"/>
              </a:rPr>
              <a:t> h</a:t>
            </a:r>
            <a:r>
              <a:rPr lang="en-US" altLang="en-US" dirty="0">
                <a:ea typeface="MS PGothic" panose="020B0600070205080204" pitchFamily="34" charset="-128"/>
              </a:rPr>
              <a:t> is used to partition tuples of both relations </a:t>
            </a:r>
          </a:p>
          <a:p>
            <a:r>
              <a:rPr lang="en-US" altLang="en-US" i="1" dirty="0">
                <a:ea typeface="MS PGothic" panose="020B0600070205080204" pitchFamily="34" charset="-128"/>
              </a:rPr>
              <a:t>h</a:t>
            </a:r>
            <a:r>
              <a:rPr lang="en-US" altLang="en-US" dirty="0">
                <a:ea typeface="MS PGothic" panose="020B0600070205080204" pitchFamily="34" charset="-128"/>
              </a:rPr>
              <a:t> maps </a:t>
            </a:r>
            <a:r>
              <a:rPr lang="en-US" altLang="en-US" i="1" dirty="0" err="1">
                <a:ea typeface="MS PGothic" panose="020B0600070205080204" pitchFamily="34" charset="-128"/>
              </a:rPr>
              <a:t>JoinAttrs</a:t>
            </a:r>
            <a:r>
              <a:rPr lang="en-US" altLang="en-US" dirty="0">
                <a:ea typeface="MS PGothic" panose="020B0600070205080204" pitchFamily="34" charset="-128"/>
              </a:rPr>
              <a:t> values to {0, 1, ..., </a:t>
            </a:r>
            <a:r>
              <a:rPr lang="en-US" altLang="en-US" i="1" dirty="0">
                <a:ea typeface="MS PGothic" panose="020B0600070205080204" pitchFamily="34" charset="-128"/>
              </a:rPr>
              <a:t>n</a:t>
            </a:r>
            <a:r>
              <a:rPr lang="en-US" altLang="en-US" dirty="0">
                <a:ea typeface="MS PGothic" panose="020B0600070205080204" pitchFamily="34" charset="-128"/>
              </a:rPr>
              <a:t>}, where </a:t>
            </a:r>
            <a:r>
              <a:rPr lang="en-US" altLang="en-US" i="1" dirty="0" err="1">
                <a:ea typeface="MS PGothic" panose="020B0600070205080204" pitchFamily="34" charset="-128"/>
              </a:rPr>
              <a:t>JoinAttrs</a:t>
            </a:r>
            <a:r>
              <a:rPr lang="en-US" altLang="en-US" i="1" dirty="0">
                <a:ea typeface="MS PGothic" panose="020B0600070205080204" pitchFamily="34" charset="-128"/>
              </a:rPr>
              <a:t> </a:t>
            </a:r>
            <a:r>
              <a:rPr lang="en-US" altLang="en-US" dirty="0">
                <a:ea typeface="MS PGothic" panose="020B0600070205080204" pitchFamily="34" charset="-128"/>
              </a:rPr>
              <a:t>denotes the common attributes of </a:t>
            </a:r>
            <a:r>
              <a:rPr lang="en-US" altLang="en-US" i="1" dirty="0">
                <a:ea typeface="MS PGothic" panose="020B0600070205080204" pitchFamily="34" charset="-128"/>
              </a:rPr>
              <a:t>r</a:t>
            </a:r>
            <a:r>
              <a:rPr lang="en-US" altLang="en-US" dirty="0">
                <a:ea typeface="MS PGothic" panose="020B0600070205080204" pitchFamily="34" charset="-128"/>
              </a:rPr>
              <a:t> and </a:t>
            </a:r>
            <a:r>
              <a:rPr lang="en-US" altLang="en-US" i="1" dirty="0">
                <a:ea typeface="MS PGothic" panose="020B0600070205080204" pitchFamily="34" charset="-128"/>
              </a:rPr>
              <a:t>s </a:t>
            </a:r>
            <a:r>
              <a:rPr lang="en-US" altLang="en-US" dirty="0">
                <a:ea typeface="MS PGothic" panose="020B0600070205080204" pitchFamily="34" charset="-128"/>
              </a:rPr>
              <a:t>used in the natural join. </a:t>
            </a:r>
          </a:p>
          <a:p>
            <a:pPr lvl="1"/>
            <a:r>
              <a:rPr lang="en-US" altLang="en-US" i="1" dirty="0">
                <a:ea typeface="MS PGothic" panose="020B0600070205080204" pitchFamily="34" charset="-128"/>
              </a:rPr>
              <a:t>r</a:t>
            </a:r>
            <a:r>
              <a:rPr lang="en-US" altLang="en-US" i="1" baseline="-25000" dirty="0">
                <a:ea typeface="MS PGothic" panose="020B0600070205080204" pitchFamily="34" charset="-128"/>
              </a:rPr>
              <a:t>0</a:t>
            </a:r>
            <a:r>
              <a:rPr lang="en-US" altLang="en-US" i="1" dirty="0">
                <a:ea typeface="MS PGothic" panose="020B0600070205080204" pitchFamily="34" charset="-128"/>
              </a:rPr>
              <a:t>, r</a:t>
            </a:r>
            <a:r>
              <a:rPr lang="en-US" altLang="en-US" i="1" baseline="-25000" dirty="0">
                <a:ea typeface="MS PGothic" panose="020B0600070205080204" pitchFamily="34" charset="-128"/>
              </a:rPr>
              <a:t>1</a:t>
            </a:r>
            <a:r>
              <a:rPr lang="en-US" altLang="en-US" i="1" dirty="0">
                <a:ea typeface="MS PGothic" panose="020B0600070205080204" pitchFamily="34" charset="-128"/>
              </a:rPr>
              <a:t>, . . ., </a:t>
            </a:r>
            <a:r>
              <a:rPr lang="en-US" altLang="en-US" i="1" dirty="0" err="1">
                <a:ea typeface="MS PGothic" panose="020B0600070205080204" pitchFamily="34" charset="-128"/>
              </a:rPr>
              <a:t>r</a:t>
            </a:r>
            <a:r>
              <a:rPr lang="en-US" altLang="en-US" i="1" baseline="-25000" dirty="0" err="1">
                <a:ea typeface="MS PGothic" panose="020B0600070205080204" pitchFamily="34" charset="-128"/>
              </a:rPr>
              <a:t>n</a:t>
            </a:r>
            <a:r>
              <a:rPr lang="en-US" altLang="en-US" dirty="0">
                <a:ea typeface="MS PGothic" panose="020B0600070205080204" pitchFamily="34" charset="-128"/>
              </a:rPr>
              <a:t> denote partitions of </a:t>
            </a:r>
            <a:r>
              <a:rPr lang="en-US" altLang="en-US" i="1" dirty="0">
                <a:ea typeface="MS PGothic" panose="020B0600070205080204" pitchFamily="34" charset="-128"/>
              </a:rPr>
              <a:t>r </a:t>
            </a:r>
            <a:r>
              <a:rPr lang="en-US" altLang="en-US" dirty="0">
                <a:ea typeface="MS PGothic" panose="020B0600070205080204" pitchFamily="34" charset="-128"/>
              </a:rPr>
              <a:t>tuples</a:t>
            </a:r>
          </a:p>
          <a:p>
            <a:pPr lvl="2"/>
            <a:r>
              <a:rPr lang="en-US" altLang="en-US" dirty="0">
                <a:ea typeface="MS PGothic" panose="020B0600070205080204" pitchFamily="34" charset="-128"/>
              </a:rPr>
              <a:t>Each tuple </a:t>
            </a:r>
            <a:r>
              <a:rPr lang="en-US" altLang="en-US" i="1" dirty="0" err="1">
                <a:ea typeface="MS PGothic" panose="020B0600070205080204" pitchFamily="34" charset="-128"/>
              </a:rPr>
              <a:t>t</a:t>
            </a:r>
            <a:r>
              <a:rPr lang="en-US" altLang="en-US" i="1" baseline="-25000" dirty="0" err="1">
                <a:ea typeface="MS PGothic" panose="020B0600070205080204" pitchFamily="34" charset="-128"/>
              </a:rPr>
              <a:t>r</a:t>
            </a:r>
            <a:r>
              <a:rPr lang="en-US" altLang="en-US" i="1" dirty="0">
                <a:ea typeface="MS PGothic" panose="020B0600070205080204" pitchFamily="34" charset="-128"/>
              </a:rPr>
              <a:t> </a:t>
            </a:r>
            <a:r>
              <a:rPr lang="en-US" altLang="en-US" i="1" dirty="0">
                <a:ea typeface="MS PGothic" panose="020B0600070205080204" pitchFamily="34" charset="-128"/>
                <a:sym typeface="Symbol" panose="05050102010706020507" pitchFamily="18" charset="2"/>
              </a:rPr>
              <a:t> r 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is put in partition </a:t>
            </a:r>
            <a:r>
              <a:rPr lang="en-US" altLang="en-US" i="1" dirty="0" err="1">
                <a:ea typeface="MS PGothic" panose="020B0600070205080204" pitchFamily="34" charset="-128"/>
              </a:rPr>
              <a:t>r</a:t>
            </a:r>
            <a:r>
              <a:rPr lang="en-US" altLang="en-US" i="1" baseline="-25000" dirty="0" err="1">
                <a:ea typeface="MS PGothic" panose="020B0600070205080204" pitchFamily="34" charset="-128"/>
              </a:rPr>
              <a:t>i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 where </a:t>
            </a:r>
            <a:r>
              <a:rPr lang="en-US" altLang="en-US" i="1" dirty="0" err="1">
                <a:ea typeface="MS PGothic" panose="020B0600070205080204" pitchFamily="34" charset="-128"/>
                <a:sym typeface="Symbol" panose="05050102010706020507" pitchFamily="18" charset="2"/>
              </a:rPr>
              <a:t>i</a:t>
            </a:r>
            <a:r>
              <a:rPr lang="en-US" altLang="en-US" i="1" dirty="0">
                <a:ea typeface="MS PGothic" panose="020B0600070205080204" pitchFamily="34" charset="-128"/>
                <a:sym typeface="Symbol" panose="05050102010706020507" pitchFamily="18" charset="2"/>
              </a:rPr>
              <a:t> = h(</a:t>
            </a:r>
            <a:r>
              <a:rPr lang="en-US" altLang="en-US" i="1" dirty="0" err="1">
                <a:ea typeface="MS PGothic" panose="020B0600070205080204" pitchFamily="34" charset="-128"/>
                <a:sym typeface="Symbol" panose="05050102010706020507" pitchFamily="18" charset="2"/>
              </a:rPr>
              <a:t>t</a:t>
            </a:r>
            <a:r>
              <a:rPr lang="en-US" altLang="en-US" i="1" baseline="-25000" dirty="0" err="1">
                <a:ea typeface="MS PGothic" panose="020B0600070205080204" pitchFamily="34" charset="-128"/>
                <a:sym typeface="Symbol" panose="05050102010706020507" pitchFamily="18" charset="2"/>
              </a:rPr>
              <a:t>r</a:t>
            </a:r>
            <a:r>
              <a:rPr lang="en-US" altLang="en-US" i="1" baseline="-25000" dirty="0">
                <a:ea typeface="MS PGothic" panose="020B0600070205080204" pitchFamily="34" charset="-128"/>
                <a:sym typeface="Symbol" panose="05050102010706020507" pitchFamily="18" charset="2"/>
              </a:rPr>
              <a:t> </a:t>
            </a:r>
            <a:r>
              <a:rPr lang="en-US" altLang="en-US" i="1" dirty="0">
                <a:ea typeface="MS PGothic" panose="020B0600070205080204" pitchFamily="34" charset="-128"/>
                <a:sym typeface="Symbol" panose="05050102010706020507" pitchFamily="18" charset="2"/>
              </a:rPr>
              <a:t>[</a:t>
            </a:r>
            <a:r>
              <a:rPr lang="en-US" altLang="en-US" i="1" dirty="0" err="1">
                <a:ea typeface="MS PGothic" panose="020B0600070205080204" pitchFamily="34" charset="-128"/>
                <a:sym typeface="Symbol" panose="05050102010706020507" pitchFamily="18" charset="2"/>
              </a:rPr>
              <a:t>JoinAttrs</a:t>
            </a:r>
            <a:r>
              <a:rPr lang="en-US" altLang="en-US" i="1" dirty="0">
                <a:ea typeface="MS PGothic" panose="020B0600070205080204" pitchFamily="34" charset="-128"/>
                <a:sym typeface="Symbol" panose="05050102010706020507" pitchFamily="18" charset="2"/>
              </a:rPr>
              <a:t>]).</a:t>
            </a:r>
          </a:p>
          <a:p>
            <a:pPr lvl="1"/>
            <a:r>
              <a:rPr lang="en-US" altLang="en-US" i="1" dirty="0">
                <a:ea typeface="MS PGothic" panose="020B0600070205080204" pitchFamily="34" charset="-128"/>
              </a:rPr>
              <a:t>r</a:t>
            </a:r>
            <a:r>
              <a:rPr lang="en-US" altLang="en-US" i="1" baseline="-25000" dirty="0">
                <a:ea typeface="MS PGothic" panose="020B0600070205080204" pitchFamily="34" charset="-128"/>
              </a:rPr>
              <a:t>0</a:t>
            </a:r>
            <a:r>
              <a:rPr lang="en-US" altLang="en-US" i="1" dirty="0">
                <a:ea typeface="MS PGothic" panose="020B0600070205080204" pitchFamily="34" charset="-128"/>
              </a:rPr>
              <a:t>,, r</a:t>
            </a:r>
            <a:r>
              <a:rPr lang="en-US" altLang="en-US" i="1" baseline="-25000" dirty="0">
                <a:ea typeface="MS PGothic" panose="020B0600070205080204" pitchFamily="34" charset="-128"/>
              </a:rPr>
              <a:t>1</a:t>
            </a:r>
            <a:r>
              <a:rPr lang="en-US" altLang="en-US" i="1" dirty="0">
                <a:ea typeface="MS PGothic" panose="020B0600070205080204" pitchFamily="34" charset="-128"/>
              </a:rPr>
              <a:t>. . ., </a:t>
            </a:r>
            <a:r>
              <a:rPr lang="en-US" altLang="en-US" i="1" dirty="0" err="1">
                <a:ea typeface="MS PGothic" panose="020B0600070205080204" pitchFamily="34" charset="-128"/>
              </a:rPr>
              <a:t>r</a:t>
            </a:r>
            <a:r>
              <a:rPr lang="en-US" altLang="en-US" i="1" baseline="-25000" dirty="0" err="1">
                <a:ea typeface="MS PGothic" panose="020B0600070205080204" pitchFamily="34" charset="-128"/>
              </a:rPr>
              <a:t>n</a:t>
            </a:r>
            <a:r>
              <a:rPr lang="en-US" altLang="en-US" dirty="0">
                <a:ea typeface="MS PGothic" panose="020B0600070205080204" pitchFamily="34" charset="-128"/>
              </a:rPr>
              <a:t> denotes partitions of </a:t>
            </a:r>
            <a:r>
              <a:rPr lang="en-US" altLang="en-US" i="1" dirty="0">
                <a:ea typeface="MS PGothic" panose="020B0600070205080204" pitchFamily="34" charset="-128"/>
              </a:rPr>
              <a:t>s</a:t>
            </a:r>
            <a:r>
              <a:rPr lang="en-US" altLang="en-US" dirty="0">
                <a:ea typeface="MS PGothic" panose="020B0600070205080204" pitchFamily="34" charset="-128"/>
              </a:rPr>
              <a:t> tuples</a:t>
            </a:r>
          </a:p>
          <a:p>
            <a:pPr lvl="2"/>
            <a:r>
              <a:rPr lang="en-US" altLang="en-US" dirty="0">
                <a:ea typeface="MS PGothic" panose="020B0600070205080204" pitchFamily="34" charset="-128"/>
              </a:rPr>
              <a:t>Each tuple </a:t>
            </a:r>
            <a:r>
              <a:rPr lang="en-US" altLang="en-US" i="1" dirty="0" err="1">
                <a:ea typeface="MS PGothic" panose="020B0600070205080204" pitchFamily="34" charset="-128"/>
              </a:rPr>
              <a:t>t</a:t>
            </a:r>
            <a:r>
              <a:rPr lang="en-US" altLang="en-US" i="1" baseline="-25000" dirty="0" err="1">
                <a:ea typeface="MS PGothic" panose="020B0600070205080204" pitchFamily="34" charset="-128"/>
              </a:rPr>
              <a:t>s</a:t>
            </a:r>
            <a:r>
              <a:rPr lang="en-US" altLang="en-US" i="1" dirty="0">
                <a:ea typeface="MS PGothic" panose="020B0600070205080204" pitchFamily="34" charset="-128"/>
              </a:rPr>
              <a:t> 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</a:t>
            </a:r>
            <a:r>
              <a:rPr lang="en-US" altLang="en-US" i="1" dirty="0">
                <a:ea typeface="MS PGothic" panose="020B0600070205080204" pitchFamily="34" charset="-128"/>
                <a:sym typeface="Symbol" panose="05050102010706020507" pitchFamily="18" charset="2"/>
              </a:rPr>
              <a:t>s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 is put in partition </a:t>
            </a:r>
            <a:r>
              <a:rPr lang="en-US" altLang="en-US" i="1" dirty="0" err="1">
                <a:ea typeface="MS PGothic" panose="020B0600070205080204" pitchFamily="34" charset="-128"/>
                <a:sym typeface="Symbol" panose="05050102010706020507" pitchFamily="18" charset="2"/>
              </a:rPr>
              <a:t>s</a:t>
            </a:r>
            <a:r>
              <a:rPr lang="en-US" altLang="en-US" i="1" baseline="-25000" dirty="0" err="1">
                <a:ea typeface="MS PGothic" panose="020B0600070205080204" pitchFamily="34" charset="-128"/>
                <a:sym typeface="Symbol" panose="05050102010706020507" pitchFamily="18" charset="2"/>
              </a:rPr>
              <a:t>i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, where </a:t>
            </a:r>
            <a:r>
              <a:rPr lang="en-US" altLang="en-US" i="1" dirty="0" err="1">
                <a:ea typeface="MS PGothic" panose="020B0600070205080204" pitchFamily="34" charset="-128"/>
                <a:sym typeface="Symbol" panose="05050102010706020507" pitchFamily="18" charset="2"/>
              </a:rPr>
              <a:t>i</a:t>
            </a:r>
            <a:r>
              <a:rPr lang="en-US" altLang="en-US" i="1" dirty="0">
                <a:ea typeface="MS PGothic" panose="020B0600070205080204" pitchFamily="34" charset="-128"/>
                <a:sym typeface="Symbol" panose="05050102010706020507" pitchFamily="18" charset="2"/>
              </a:rPr>
              <a:t> = h(</a:t>
            </a:r>
            <a:r>
              <a:rPr lang="en-US" altLang="en-US" i="1" dirty="0" err="1">
                <a:ea typeface="MS PGothic" panose="020B0600070205080204" pitchFamily="34" charset="-128"/>
                <a:sym typeface="Symbol" panose="05050102010706020507" pitchFamily="18" charset="2"/>
              </a:rPr>
              <a:t>t</a:t>
            </a:r>
            <a:r>
              <a:rPr lang="en-US" altLang="en-US" i="1" baseline="-25000" dirty="0" err="1">
                <a:ea typeface="MS PGothic" panose="020B0600070205080204" pitchFamily="34" charset="-128"/>
                <a:sym typeface="Symbol" panose="05050102010706020507" pitchFamily="18" charset="2"/>
              </a:rPr>
              <a:t>s</a:t>
            </a:r>
            <a:r>
              <a:rPr lang="en-US" altLang="en-US" i="1" baseline="-25000" dirty="0">
                <a:ea typeface="MS PGothic" panose="020B0600070205080204" pitchFamily="34" charset="-128"/>
                <a:sym typeface="Symbol" panose="05050102010706020507" pitchFamily="18" charset="2"/>
              </a:rPr>
              <a:t> </a:t>
            </a:r>
            <a:r>
              <a:rPr lang="en-US" altLang="en-US" i="1" dirty="0">
                <a:ea typeface="MS PGothic" panose="020B0600070205080204" pitchFamily="34" charset="-128"/>
                <a:sym typeface="Symbol" panose="05050102010706020507" pitchFamily="18" charset="2"/>
              </a:rPr>
              <a:t>[</a:t>
            </a:r>
            <a:r>
              <a:rPr lang="en-US" altLang="en-US" i="1" dirty="0" err="1">
                <a:ea typeface="MS PGothic" panose="020B0600070205080204" pitchFamily="34" charset="-128"/>
                <a:sym typeface="Symbol" panose="05050102010706020507" pitchFamily="18" charset="2"/>
              </a:rPr>
              <a:t>JoinAttrs</a:t>
            </a:r>
            <a:r>
              <a:rPr lang="en-US" altLang="en-US" i="1" dirty="0">
                <a:ea typeface="MS PGothic" panose="020B0600070205080204" pitchFamily="34" charset="-128"/>
                <a:sym typeface="Symbol" panose="05050102010706020507" pitchFamily="18" charset="2"/>
              </a:rPr>
              <a:t>]).</a:t>
            </a:r>
          </a:p>
          <a:p>
            <a:r>
              <a:rPr lang="en-US" altLang="en-US" i="1" dirty="0">
                <a:ea typeface="MS PGothic" panose="020B0600070205080204" pitchFamily="34" charset="-128"/>
              </a:rPr>
              <a:t>Note: </a:t>
            </a:r>
            <a:r>
              <a:rPr lang="en-US" altLang="en-US" dirty="0">
                <a:ea typeface="MS PGothic" panose="020B0600070205080204" pitchFamily="34" charset="-128"/>
              </a:rPr>
              <a:t>In book,  Figure 12.10 </a:t>
            </a:r>
            <a:r>
              <a:rPr lang="en-US" altLang="en-US" i="1" dirty="0" err="1">
                <a:ea typeface="MS PGothic" panose="020B0600070205080204" pitchFamily="34" charset="-128"/>
              </a:rPr>
              <a:t>r</a:t>
            </a:r>
            <a:r>
              <a:rPr lang="en-US" altLang="en-US" i="1" baseline="-25000" dirty="0" err="1">
                <a:ea typeface="MS PGothic" panose="020B0600070205080204" pitchFamily="34" charset="-128"/>
              </a:rPr>
              <a:t>i</a:t>
            </a:r>
            <a:r>
              <a:rPr lang="en-US" altLang="en-US" i="1" baseline="-25000" dirty="0">
                <a:ea typeface="MS PGothic" panose="020B0600070205080204" pitchFamily="34" charset="-128"/>
              </a:rPr>
              <a:t>   </a:t>
            </a:r>
            <a:r>
              <a:rPr lang="en-US" altLang="en-US" dirty="0">
                <a:ea typeface="MS PGothic" panose="020B0600070205080204" pitchFamily="34" charset="-128"/>
              </a:rPr>
              <a:t>is denoted as </a:t>
            </a:r>
            <a:r>
              <a:rPr lang="en-US" altLang="en-US" i="1" dirty="0" err="1">
                <a:ea typeface="MS PGothic" panose="020B0600070205080204" pitchFamily="34" charset="-128"/>
              </a:rPr>
              <a:t>H</a:t>
            </a:r>
            <a:r>
              <a:rPr lang="en-US" altLang="en-US" i="1" baseline="-25000" dirty="0" err="1">
                <a:ea typeface="MS PGothic" panose="020B0600070205080204" pitchFamily="34" charset="-128"/>
              </a:rPr>
              <a:t>ri</a:t>
            </a:r>
            <a:r>
              <a:rPr lang="en-US" altLang="en-US" i="1" baseline="-25000" dirty="0">
                <a:ea typeface="MS PGothic" panose="020B0600070205080204" pitchFamily="34" charset="-128"/>
              </a:rPr>
              <a:t>, </a:t>
            </a:r>
            <a:r>
              <a:rPr lang="en-US" altLang="en-US" i="1" dirty="0" err="1">
                <a:ea typeface="MS PGothic" panose="020B0600070205080204" pitchFamily="34" charset="-128"/>
              </a:rPr>
              <a:t>s</a:t>
            </a:r>
            <a:r>
              <a:rPr lang="en-US" altLang="en-US" i="1" baseline="-25000" dirty="0" err="1">
                <a:ea typeface="MS PGothic" panose="020B0600070205080204" pitchFamily="34" charset="-128"/>
              </a:rPr>
              <a:t>i</a:t>
            </a:r>
            <a:r>
              <a:rPr lang="en-US" altLang="en-US" i="1" baseline="-25000" dirty="0">
                <a:ea typeface="MS PGothic" panose="020B0600070205080204" pitchFamily="34" charset="-128"/>
              </a:rPr>
              <a:t> </a:t>
            </a:r>
            <a:r>
              <a:rPr lang="en-US" altLang="en-US" dirty="0">
                <a:ea typeface="MS PGothic" panose="020B0600070205080204" pitchFamily="34" charset="-128"/>
              </a:rPr>
              <a:t>is denoted as </a:t>
            </a:r>
            <a:r>
              <a:rPr lang="en-US" altLang="en-US" i="1" dirty="0" err="1">
                <a:ea typeface="MS PGothic" panose="020B0600070205080204" pitchFamily="34" charset="-128"/>
              </a:rPr>
              <a:t>H</a:t>
            </a:r>
            <a:r>
              <a:rPr lang="en-US" altLang="en-US" i="1" baseline="-25000" dirty="0" err="1">
                <a:ea typeface="MS PGothic" panose="020B0600070205080204" pitchFamily="34" charset="-128"/>
              </a:rPr>
              <a:t>s</a:t>
            </a:r>
            <a:r>
              <a:rPr lang="en-US" altLang="en-US" baseline="-25000" dirty="0" err="1">
                <a:ea typeface="MS PGothic" panose="020B0600070205080204" pitchFamily="34" charset="-128"/>
              </a:rPr>
              <a:t>i</a:t>
            </a:r>
            <a:r>
              <a:rPr lang="en-US" altLang="en-US" baseline="-25000" dirty="0">
                <a:ea typeface="MS PGothic" panose="020B0600070205080204" pitchFamily="34" charset="-128"/>
              </a:rPr>
              <a:t>  </a:t>
            </a:r>
            <a:r>
              <a:rPr lang="en-US" altLang="en-US" dirty="0">
                <a:ea typeface="MS PGothic" panose="020B0600070205080204" pitchFamily="34" charset="-128"/>
              </a:rPr>
              <a:t>and</a:t>
            </a:r>
            <a:br>
              <a:rPr lang="en-US" altLang="en-US" dirty="0">
                <a:ea typeface="MS PGothic" panose="020B0600070205080204" pitchFamily="34" charset="-128"/>
              </a:rPr>
            </a:br>
            <a:r>
              <a:rPr lang="en-US" altLang="en-US" i="1" dirty="0">
                <a:ea typeface="MS PGothic" panose="020B0600070205080204" pitchFamily="34" charset="-128"/>
              </a:rPr>
              <a:t> n</a:t>
            </a:r>
            <a:r>
              <a:rPr lang="en-US" altLang="en-US" i="1" baseline="-25000" dirty="0">
                <a:ea typeface="MS PGothic" panose="020B0600070205080204" pitchFamily="34" charset="-128"/>
              </a:rPr>
              <a:t> </a:t>
            </a:r>
            <a:r>
              <a:rPr lang="en-US" altLang="en-US" dirty="0">
                <a:ea typeface="MS PGothic" panose="020B0600070205080204" pitchFamily="34" charset="-128"/>
              </a:rPr>
              <a:t>is denoted as </a:t>
            </a:r>
            <a:r>
              <a:rPr lang="en-US" altLang="en-US" i="1" dirty="0" err="1">
                <a:ea typeface="MS PGothic" panose="020B0600070205080204" pitchFamily="34" charset="-128"/>
              </a:rPr>
              <a:t>n</a:t>
            </a:r>
            <a:r>
              <a:rPr lang="en-US" altLang="en-US" i="1" baseline="-25000" dirty="0" err="1">
                <a:ea typeface="MS PGothic" panose="020B0600070205080204" pitchFamily="34" charset="-128"/>
              </a:rPr>
              <a:t>h</a:t>
            </a:r>
            <a:r>
              <a:rPr lang="en-US" altLang="en-US" i="1" baseline="-25000" dirty="0">
                <a:ea typeface="MS PGothic" panose="020B0600070205080204" pitchFamily="34" charset="-128"/>
              </a:rPr>
              <a:t>. </a:t>
            </a:r>
          </a:p>
          <a:p>
            <a:endParaRPr lang="en-US" altLang="en-US" i="1" baseline="-25000" dirty="0">
              <a:ea typeface="MS PGothic" panose="020B0600070205080204" pitchFamily="34" charset="-128"/>
            </a:endParaRPr>
          </a:p>
          <a:p>
            <a:r>
              <a:rPr lang="en-US" altLang="en-US" sz="2000" i="1" baseline="-25000" dirty="0">
                <a:ea typeface="MS PGothic" panose="020B0600070205080204" pitchFamily="34" charset="-128"/>
              </a:rPr>
              <a:t>R JOIN L --&gt; O(R*L)</a:t>
            </a:r>
          </a:p>
          <a:p>
            <a:r>
              <a:rPr lang="en-US" altLang="en-US" sz="2000" i="1" baseline="-25000" dirty="0">
                <a:ea typeface="MS PGothic" panose="020B0600070205080204" pitchFamily="34" charset="-128"/>
              </a:rPr>
              <a:t>1. Build a hash index on L </a:t>
            </a:r>
            <a:r>
              <a:rPr lang="en-US" altLang="en-US" sz="2000" i="1" baseline="-25000" dirty="0">
                <a:ea typeface="MS PGothic" panose="020B0600070205080204" pitchFamily="34" charset="-128"/>
                <a:sym typeface="Wingdings" pitchFamily="2" charset="2"/>
              </a:rPr>
              <a:t> O(L)</a:t>
            </a:r>
          </a:p>
          <a:p>
            <a:r>
              <a:rPr lang="en-US" altLang="en-US" sz="2000" i="1" baseline="-25000" dirty="0">
                <a:ea typeface="MS PGothic" panose="020B0600070205080204" pitchFamily="34" charset="-128"/>
                <a:sym typeface="Wingdings" pitchFamily="2" charset="2"/>
              </a:rPr>
              <a:t>O (R) * O(1) + O(L)</a:t>
            </a:r>
            <a:endParaRPr lang="en-US" altLang="en-US" sz="2000" dirty="0"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3070843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018" name="Rectangle 2">
            <a:extLst>
              <a:ext uri="{FF2B5EF4-FFF2-40B4-BE49-F238E27FC236}">
                <a16:creationId xmlns:a16="http://schemas.microsoft.com/office/drawing/2014/main" id="{74E34440-0C98-4ADA-BA4C-BAEBEDF0157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  <a:ea typeface="MS PGothic" panose="020B0600070205080204" pitchFamily="34" charset="-128"/>
              </a:rPr>
              <a:t>Hash-Join (Cont.)</a:t>
            </a:r>
          </a:p>
        </p:txBody>
      </p:sp>
      <p:pic>
        <p:nvPicPr>
          <p:cNvPr id="70659" name="Picture 8">
            <a:extLst>
              <a:ext uri="{FF2B5EF4-FFF2-40B4-BE49-F238E27FC236}">
                <a16:creationId xmlns:a16="http://schemas.microsoft.com/office/drawing/2014/main" id="{EBE0E4E7-07C2-4B72-9B27-F9B80E26A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3238" y="1031296"/>
            <a:ext cx="3064355" cy="30809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9674769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994" name="Rectangle 2">
            <a:extLst>
              <a:ext uri="{FF2B5EF4-FFF2-40B4-BE49-F238E27FC236}">
                <a16:creationId xmlns:a16="http://schemas.microsoft.com/office/drawing/2014/main" id="{48CAA5AF-67A3-4585-9C6F-0592EA7C4CF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  <a:ea typeface="MS PGothic" panose="020B0600070205080204" pitchFamily="34" charset="-128"/>
              </a:rPr>
              <a:t>Hash-Join (Cont.)</a:t>
            </a:r>
          </a:p>
        </p:txBody>
      </p:sp>
      <p:sp>
        <p:nvSpPr>
          <p:cNvPr id="72707" name="Rectangle 3">
            <a:extLst>
              <a:ext uri="{FF2B5EF4-FFF2-40B4-BE49-F238E27FC236}">
                <a16:creationId xmlns:a16="http://schemas.microsoft.com/office/drawing/2014/main" id="{2BB958A5-6618-4B98-BAA4-FEA5A47509C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768875" y="826874"/>
            <a:ext cx="5646199" cy="1474167"/>
          </a:xfrm>
        </p:spPr>
        <p:txBody>
          <a:bodyPr/>
          <a:lstStyle/>
          <a:p>
            <a:r>
              <a:rPr lang="en-US" altLang="en-US" i="1" dirty="0">
                <a:ea typeface="MS PGothic" panose="020B0600070205080204" pitchFamily="34" charset="-128"/>
              </a:rPr>
              <a:t>r  </a:t>
            </a:r>
            <a:r>
              <a:rPr lang="en-US" altLang="en-US" dirty="0">
                <a:ea typeface="MS PGothic" panose="020B0600070205080204" pitchFamily="34" charset="-128"/>
              </a:rPr>
              <a:t>tuples in </a:t>
            </a:r>
            <a:r>
              <a:rPr lang="en-US" altLang="en-US" i="1" dirty="0" err="1">
                <a:ea typeface="MS PGothic" panose="020B0600070205080204" pitchFamily="34" charset="-128"/>
              </a:rPr>
              <a:t>r</a:t>
            </a:r>
            <a:r>
              <a:rPr lang="en-US" altLang="en-US" i="1" baseline="-25000" dirty="0" err="1">
                <a:ea typeface="MS PGothic" panose="020B0600070205080204" pitchFamily="34" charset="-128"/>
              </a:rPr>
              <a:t>i</a:t>
            </a:r>
            <a:r>
              <a:rPr lang="en-US" altLang="en-US" i="1" dirty="0">
                <a:ea typeface="MS PGothic" panose="020B0600070205080204" pitchFamily="34" charset="-128"/>
              </a:rPr>
              <a:t> </a:t>
            </a:r>
            <a:r>
              <a:rPr lang="en-US" altLang="en-US" dirty="0">
                <a:ea typeface="MS PGothic" panose="020B0600070205080204" pitchFamily="34" charset="-128"/>
              </a:rPr>
              <a:t>need only to be compared with </a:t>
            </a:r>
            <a:r>
              <a:rPr lang="en-US" altLang="en-US" i="1" dirty="0">
                <a:ea typeface="MS PGothic" panose="020B0600070205080204" pitchFamily="34" charset="-128"/>
              </a:rPr>
              <a:t>s </a:t>
            </a:r>
            <a:r>
              <a:rPr lang="en-US" altLang="en-US" dirty="0">
                <a:ea typeface="MS PGothic" panose="020B0600070205080204" pitchFamily="34" charset="-128"/>
              </a:rPr>
              <a:t>tuples in </a:t>
            </a:r>
            <a:r>
              <a:rPr lang="en-US" altLang="en-US" i="1" dirty="0" err="1">
                <a:ea typeface="MS PGothic" panose="020B0600070205080204" pitchFamily="34" charset="-128"/>
              </a:rPr>
              <a:t>s</a:t>
            </a:r>
            <a:r>
              <a:rPr lang="en-US" altLang="en-US" i="1" baseline="-25000" dirty="0" err="1">
                <a:ea typeface="MS PGothic" panose="020B0600070205080204" pitchFamily="34" charset="-128"/>
              </a:rPr>
              <a:t>i</a:t>
            </a:r>
            <a:r>
              <a:rPr lang="en-US" altLang="en-US" dirty="0">
                <a:ea typeface="MS PGothic" panose="020B0600070205080204" pitchFamily="34" charset="-128"/>
              </a:rPr>
              <a:t> Need not be compared with </a:t>
            </a:r>
            <a:r>
              <a:rPr lang="en-US" altLang="en-US" i="1" dirty="0">
                <a:ea typeface="MS PGothic" panose="020B0600070205080204" pitchFamily="34" charset="-128"/>
              </a:rPr>
              <a:t>s</a:t>
            </a:r>
            <a:r>
              <a:rPr lang="en-US" altLang="en-US" dirty="0">
                <a:ea typeface="MS PGothic" panose="020B0600070205080204" pitchFamily="34" charset="-128"/>
              </a:rPr>
              <a:t> tuples in any other partition, since: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an </a:t>
            </a:r>
            <a:r>
              <a:rPr lang="en-US" altLang="en-US" i="1" dirty="0">
                <a:ea typeface="MS PGothic" panose="020B0600070205080204" pitchFamily="34" charset="-128"/>
              </a:rPr>
              <a:t>r</a:t>
            </a:r>
            <a:r>
              <a:rPr lang="en-US" altLang="en-US" dirty="0">
                <a:ea typeface="MS PGothic" panose="020B0600070205080204" pitchFamily="34" charset="-128"/>
              </a:rPr>
              <a:t> tuple and an </a:t>
            </a:r>
            <a:r>
              <a:rPr lang="en-US" altLang="en-US" i="1" dirty="0">
                <a:ea typeface="MS PGothic" panose="020B0600070205080204" pitchFamily="34" charset="-128"/>
              </a:rPr>
              <a:t>s </a:t>
            </a:r>
            <a:r>
              <a:rPr lang="en-US" altLang="en-US" dirty="0">
                <a:ea typeface="MS PGothic" panose="020B0600070205080204" pitchFamily="34" charset="-128"/>
              </a:rPr>
              <a:t>tuple that satisfy the join condition will have the same value for the join attributes.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If that value is hashed to some value </a:t>
            </a:r>
            <a:r>
              <a:rPr lang="en-US" altLang="en-US" i="1" dirty="0" err="1">
                <a:ea typeface="MS PGothic" panose="020B0600070205080204" pitchFamily="34" charset="-128"/>
              </a:rPr>
              <a:t>i</a:t>
            </a:r>
            <a:r>
              <a:rPr lang="en-US" altLang="en-US" dirty="0">
                <a:ea typeface="MS PGothic" panose="020B0600070205080204" pitchFamily="34" charset="-128"/>
              </a:rPr>
              <a:t>, the </a:t>
            </a:r>
            <a:r>
              <a:rPr lang="en-US" altLang="en-US" i="1" dirty="0">
                <a:ea typeface="MS PGothic" panose="020B0600070205080204" pitchFamily="34" charset="-128"/>
              </a:rPr>
              <a:t>r</a:t>
            </a:r>
            <a:r>
              <a:rPr lang="en-US" altLang="en-US" dirty="0">
                <a:ea typeface="MS PGothic" panose="020B0600070205080204" pitchFamily="34" charset="-128"/>
              </a:rPr>
              <a:t> tuple has to be in </a:t>
            </a:r>
            <a:r>
              <a:rPr lang="en-US" altLang="en-US" i="1" dirty="0" err="1">
                <a:ea typeface="MS PGothic" panose="020B0600070205080204" pitchFamily="34" charset="-128"/>
              </a:rPr>
              <a:t>r</a:t>
            </a:r>
            <a:r>
              <a:rPr lang="en-US" altLang="en-US" i="1" baseline="-25000" dirty="0" err="1">
                <a:ea typeface="MS PGothic" panose="020B0600070205080204" pitchFamily="34" charset="-128"/>
              </a:rPr>
              <a:t>i</a:t>
            </a:r>
            <a:r>
              <a:rPr lang="en-US" altLang="en-US" i="1" dirty="0">
                <a:ea typeface="MS PGothic" panose="020B0600070205080204" pitchFamily="34" charset="-128"/>
              </a:rPr>
              <a:t> </a:t>
            </a:r>
            <a:r>
              <a:rPr lang="en-US" altLang="en-US" dirty="0">
                <a:ea typeface="MS PGothic" panose="020B0600070205080204" pitchFamily="34" charset="-128"/>
              </a:rPr>
              <a:t>and the </a:t>
            </a:r>
            <a:r>
              <a:rPr lang="en-US" altLang="en-US" i="1" dirty="0">
                <a:ea typeface="MS PGothic" panose="020B0600070205080204" pitchFamily="34" charset="-128"/>
              </a:rPr>
              <a:t>s </a:t>
            </a:r>
            <a:r>
              <a:rPr lang="en-US" altLang="en-US" dirty="0">
                <a:ea typeface="MS PGothic" panose="020B0600070205080204" pitchFamily="34" charset="-128"/>
              </a:rPr>
              <a:t>tuple in </a:t>
            </a:r>
            <a:r>
              <a:rPr lang="en-US" altLang="en-US" i="1" dirty="0" err="1">
                <a:ea typeface="MS PGothic" panose="020B0600070205080204" pitchFamily="34" charset="-128"/>
              </a:rPr>
              <a:t>s</a:t>
            </a:r>
            <a:r>
              <a:rPr lang="en-US" altLang="en-US" i="1" baseline="-25000" dirty="0" err="1">
                <a:ea typeface="MS PGothic" panose="020B0600070205080204" pitchFamily="34" charset="-128"/>
              </a:rPr>
              <a:t>i</a:t>
            </a:r>
            <a:r>
              <a:rPr lang="en-US" altLang="en-US" i="1" dirty="0">
                <a:ea typeface="MS PGothic" panose="020B0600070205080204" pitchFamily="34" charset="-128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95889733"/>
      </p:ext>
    </p:extLst>
  </p:cSld>
  <p:clrMapOvr>
    <a:masterClrMapping/>
  </p:clrMapOvr>
  <p:transition spd="slow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042" name="Rectangle 2">
            <a:extLst>
              <a:ext uri="{FF2B5EF4-FFF2-40B4-BE49-F238E27FC236}">
                <a16:creationId xmlns:a16="http://schemas.microsoft.com/office/drawing/2014/main" id="{4C19BC0B-9814-430F-B171-DC17AF515FB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  <a:ea typeface="MS PGothic" panose="020B0600070205080204" pitchFamily="34" charset="-128"/>
              </a:rPr>
              <a:t>Hash-Join Algorithm</a:t>
            </a:r>
          </a:p>
        </p:txBody>
      </p:sp>
      <p:sp>
        <p:nvSpPr>
          <p:cNvPr id="74755" name="Rectangle 3">
            <a:extLst>
              <a:ext uri="{FF2B5EF4-FFF2-40B4-BE49-F238E27FC236}">
                <a16:creationId xmlns:a16="http://schemas.microsoft.com/office/drawing/2014/main" id="{F63281CE-1FCD-42D4-BD4A-8D618E6CF08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101789" y="1141810"/>
            <a:ext cx="5402909" cy="2467664"/>
          </a:xfrm>
        </p:spPr>
        <p:txBody>
          <a:bodyPr/>
          <a:lstStyle/>
          <a:p>
            <a:pPr>
              <a:buFont typeface="Monotype Sorts" pitchFamily="-65" charset="2"/>
              <a:buNone/>
            </a:pPr>
            <a:r>
              <a:rPr lang="en-US" altLang="en-US" dirty="0">
                <a:ea typeface="MS PGothic" panose="020B0600070205080204" pitchFamily="34" charset="-128"/>
              </a:rPr>
              <a:t>1.	Partition the relation </a:t>
            </a:r>
            <a:r>
              <a:rPr lang="en-US" altLang="en-US" i="1" dirty="0">
                <a:ea typeface="MS PGothic" panose="020B0600070205080204" pitchFamily="34" charset="-128"/>
              </a:rPr>
              <a:t>s</a:t>
            </a:r>
            <a:r>
              <a:rPr lang="en-US" altLang="en-US" dirty="0">
                <a:ea typeface="MS PGothic" panose="020B0600070205080204" pitchFamily="34" charset="-128"/>
              </a:rPr>
              <a:t> using hashing function </a:t>
            </a:r>
            <a:r>
              <a:rPr lang="en-US" altLang="en-US" i="1" dirty="0">
                <a:ea typeface="MS PGothic" panose="020B0600070205080204" pitchFamily="34" charset="-128"/>
              </a:rPr>
              <a:t>h</a:t>
            </a:r>
            <a:r>
              <a:rPr lang="en-US" altLang="en-US" dirty="0">
                <a:ea typeface="MS PGothic" panose="020B0600070205080204" pitchFamily="34" charset="-128"/>
              </a:rPr>
              <a:t>.  When partitioning a relation, one block of memory is reserved as the output buffer for each partition.</a:t>
            </a:r>
          </a:p>
          <a:p>
            <a:pPr>
              <a:buFont typeface="Monotype Sorts" pitchFamily="-65" charset="2"/>
              <a:buNone/>
            </a:pPr>
            <a:r>
              <a:rPr lang="en-US" altLang="en-US" dirty="0">
                <a:ea typeface="MS PGothic" panose="020B0600070205080204" pitchFamily="34" charset="-128"/>
              </a:rPr>
              <a:t>2.	Partition </a:t>
            </a:r>
            <a:r>
              <a:rPr lang="en-US" altLang="en-US" i="1" dirty="0">
                <a:ea typeface="MS PGothic" panose="020B0600070205080204" pitchFamily="34" charset="-128"/>
              </a:rPr>
              <a:t>r</a:t>
            </a:r>
            <a:r>
              <a:rPr lang="en-US" altLang="en-US" dirty="0">
                <a:ea typeface="MS PGothic" panose="020B0600070205080204" pitchFamily="34" charset="-128"/>
              </a:rPr>
              <a:t> similarly.</a:t>
            </a:r>
          </a:p>
          <a:p>
            <a:pPr>
              <a:buFont typeface="Monotype Sorts" pitchFamily="-65" charset="2"/>
              <a:buNone/>
            </a:pPr>
            <a:r>
              <a:rPr lang="en-US" altLang="en-US" dirty="0">
                <a:ea typeface="MS PGothic" panose="020B0600070205080204" pitchFamily="34" charset="-128"/>
              </a:rPr>
              <a:t>3.	For each </a:t>
            </a:r>
            <a:r>
              <a:rPr lang="en-US" altLang="en-US" i="1" dirty="0">
                <a:ea typeface="MS PGothic" panose="020B0600070205080204" pitchFamily="34" charset="-128"/>
              </a:rPr>
              <a:t>i:</a:t>
            </a:r>
            <a:endParaRPr lang="en-US" altLang="en-US" dirty="0">
              <a:ea typeface="MS PGothic" panose="020B0600070205080204" pitchFamily="34" charset="-128"/>
            </a:endParaRPr>
          </a:p>
          <a:p>
            <a:pPr marL="552450" lvl="1" indent="-209550">
              <a:buNone/>
            </a:pPr>
            <a:r>
              <a:rPr lang="en-US" altLang="en-US" dirty="0">
                <a:ea typeface="MS PGothic" panose="020B0600070205080204" pitchFamily="34" charset="-128"/>
              </a:rPr>
              <a:t>(a)	Load </a:t>
            </a:r>
            <a:r>
              <a:rPr lang="en-US" altLang="en-US" i="1" dirty="0" err="1">
                <a:ea typeface="MS PGothic" panose="020B0600070205080204" pitchFamily="34" charset="-128"/>
              </a:rPr>
              <a:t>s</a:t>
            </a:r>
            <a:r>
              <a:rPr lang="en-US" altLang="en-US" i="1" baseline="-25000" dirty="0" err="1">
                <a:ea typeface="MS PGothic" panose="020B0600070205080204" pitchFamily="34" charset="-128"/>
              </a:rPr>
              <a:t>i</a:t>
            </a:r>
            <a:r>
              <a:rPr lang="en-US" altLang="en-US" dirty="0">
                <a:ea typeface="MS PGothic" panose="020B0600070205080204" pitchFamily="34" charset="-128"/>
              </a:rPr>
              <a:t> into memory and build an in-memory hash index on it using the join attribute.  This hash index uses a different hash function than the earlier one </a:t>
            </a:r>
            <a:r>
              <a:rPr lang="en-US" altLang="en-US" i="1" dirty="0">
                <a:ea typeface="MS PGothic" panose="020B0600070205080204" pitchFamily="34" charset="-128"/>
              </a:rPr>
              <a:t>h.</a:t>
            </a:r>
            <a:endParaRPr lang="en-US" altLang="en-US" dirty="0">
              <a:ea typeface="MS PGothic" panose="020B0600070205080204" pitchFamily="34" charset="-128"/>
            </a:endParaRPr>
          </a:p>
          <a:p>
            <a:pPr marL="552450" lvl="1" indent="-209550">
              <a:buNone/>
            </a:pPr>
            <a:r>
              <a:rPr lang="en-US" altLang="en-US" dirty="0">
                <a:ea typeface="MS PGothic" panose="020B0600070205080204" pitchFamily="34" charset="-128"/>
              </a:rPr>
              <a:t>(b)	Read the tuples in </a:t>
            </a:r>
            <a:r>
              <a:rPr lang="en-US" altLang="en-US" i="1" dirty="0" err="1">
                <a:ea typeface="MS PGothic" panose="020B0600070205080204" pitchFamily="34" charset="-128"/>
              </a:rPr>
              <a:t>r</a:t>
            </a:r>
            <a:r>
              <a:rPr lang="en-US" altLang="en-US" i="1" baseline="-25000" dirty="0" err="1">
                <a:ea typeface="MS PGothic" panose="020B0600070205080204" pitchFamily="34" charset="-128"/>
              </a:rPr>
              <a:t>i</a:t>
            </a:r>
            <a:r>
              <a:rPr lang="en-US" altLang="en-US" dirty="0">
                <a:ea typeface="MS PGothic" panose="020B0600070205080204" pitchFamily="34" charset="-128"/>
              </a:rPr>
              <a:t> from the disk one by one.  For each tuple </a:t>
            </a:r>
            <a:r>
              <a:rPr lang="en-US" altLang="en-US" i="1" dirty="0" err="1">
                <a:ea typeface="MS PGothic" panose="020B0600070205080204" pitchFamily="34" charset="-128"/>
              </a:rPr>
              <a:t>t</a:t>
            </a:r>
            <a:r>
              <a:rPr lang="en-US" altLang="en-US" i="1" baseline="-25000" dirty="0" err="1">
                <a:ea typeface="MS PGothic" panose="020B0600070205080204" pitchFamily="34" charset="-128"/>
              </a:rPr>
              <a:t>r</a:t>
            </a:r>
            <a:r>
              <a:rPr lang="en-US" altLang="en-US" dirty="0">
                <a:ea typeface="MS PGothic" panose="020B0600070205080204" pitchFamily="34" charset="-128"/>
              </a:rPr>
              <a:t> locate each matching tuple </a:t>
            </a:r>
            <a:r>
              <a:rPr lang="en-US" altLang="en-US" i="1" dirty="0" err="1">
                <a:ea typeface="MS PGothic" panose="020B0600070205080204" pitchFamily="34" charset="-128"/>
              </a:rPr>
              <a:t>t</a:t>
            </a:r>
            <a:r>
              <a:rPr lang="en-US" altLang="en-US" i="1" baseline="-25000" dirty="0" err="1">
                <a:ea typeface="MS PGothic" panose="020B0600070205080204" pitchFamily="34" charset="-128"/>
              </a:rPr>
              <a:t>s</a:t>
            </a:r>
            <a:r>
              <a:rPr lang="en-US" altLang="en-US" i="1" dirty="0">
                <a:ea typeface="MS PGothic" panose="020B0600070205080204" pitchFamily="34" charset="-128"/>
              </a:rPr>
              <a:t> </a:t>
            </a:r>
            <a:r>
              <a:rPr lang="en-US" altLang="en-US" dirty="0">
                <a:ea typeface="MS PGothic" panose="020B0600070205080204" pitchFamily="34" charset="-128"/>
              </a:rPr>
              <a:t>in </a:t>
            </a:r>
            <a:r>
              <a:rPr lang="en-US" altLang="en-US" i="1" dirty="0" err="1">
                <a:ea typeface="MS PGothic" panose="020B0600070205080204" pitchFamily="34" charset="-128"/>
              </a:rPr>
              <a:t>s</a:t>
            </a:r>
            <a:r>
              <a:rPr lang="en-US" altLang="en-US" i="1" baseline="-25000" dirty="0" err="1">
                <a:ea typeface="MS PGothic" panose="020B0600070205080204" pitchFamily="34" charset="-128"/>
              </a:rPr>
              <a:t>i</a:t>
            </a:r>
            <a:r>
              <a:rPr lang="en-US" altLang="en-US" dirty="0">
                <a:ea typeface="MS PGothic" panose="020B0600070205080204" pitchFamily="34" charset="-128"/>
              </a:rPr>
              <a:t> using the in-memory hash index.  Output the concatenation of their attributes.</a:t>
            </a:r>
          </a:p>
        </p:txBody>
      </p:sp>
      <p:sp>
        <p:nvSpPr>
          <p:cNvPr id="74756" name="Text Box 4">
            <a:extLst>
              <a:ext uri="{FF2B5EF4-FFF2-40B4-BE49-F238E27FC236}">
                <a16:creationId xmlns:a16="http://schemas.microsoft.com/office/drawing/2014/main" id="{45789630-8926-4A06-8E70-2E740D63B8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82193" y="867762"/>
            <a:ext cx="3825734" cy="2885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35000"/>
              </a:spcBef>
              <a:buClr>
                <a:schemeClr val="tx2"/>
              </a:buClr>
              <a:buSzPct val="90000"/>
              <a:buFont typeface="Monotype Sorts" pitchFamily="-65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chemeClr val="folHlink"/>
              </a:buClr>
              <a:buSzPct val="80000"/>
              <a:buFont typeface="Monotype Sorts" pitchFamily="-65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33CC33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Font typeface="Times New Roman" panose="02020603050405020304" pitchFamily="18" charset="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Monotype Sorts" pitchFamily="-65" charset="2"/>
              <a:buNone/>
              <a:tabLst/>
              <a:defRPr/>
            </a:pPr>
            <a:r>
              <a:rPr kumimoji="0" lang="en-US" altLang="en-US" sz="12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The hash-join of </a:t>
            </a:r>
            <a:r>
              <a:rPr kumimoji="0" lang="en-US" altLang="en-US" sz="1275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r</a:t>
            </a:r>
            <a:r>
              <a:rPr kumimoji="0" lang="en-US" altLang="en-US" sz="12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 and </a:t>
            </a:r>
            <a:r>
              <a:rPr kumimoji="0" lang="en-US" altLang="en-US" sz="1275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s </a:t>
            </a:r>
            <a:r>
              <a:rPr kumimoji="0" lang="en-US" altLang="en-US" sz="12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is computed as follows.</a:t>
            </a:r>
          </a:p>
        </p:txBody>
      </p:sp>
      <p:sp>
        <p:nvSpPr>
          <p:cNvPr id="74757" name="Text Box 5">
            <a:extLst>
              <a:ext uri="{FF2B5EF4-FFF2-40B4-BE49-F238E27FC236}">
                <a16:creationId xmlns:a16="http://schemas.microsoft.com/office/drawing/2014/main" id="{692CBE19-D556-4D45-83B8-A73BB61FEA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21717" y="3710031"/>
            <a:ext cx="5690528" cy="2885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35000"/>
              </a:spcBef>
              <a:buClr>
                <a:schemeClr val="tx2"/>
              </a:buClr>
              <a:buSzPct val="90000"/>
              <a:buFont typeface="Monotype Sorts" pitchFamily="-65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chemeClr val="folHlink"/>
              </a:buClr>
              <a:buSzPct val="80000"/>
              <a:buFont typeface="Monotype Sorts" pitchFamily="-65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33CC33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Font typeface="Times New Roman" panose="02020603050405020304" pitchFamily="18" charset="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Monotype Sorts" pitchFamily="-65" charset="2"/>
              <a:buNone/>
              <a:tabLst/>
              <a:defRPr/>
            </a:pPr>
            <a:r>
              <a:rPr kumimoji="0" lang="en-US" altLang="en-US" sz="12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Relation </a:t>
            </a:r>
            <a:r>
              <a:rPr kumimoji="0" lang="en-US" altLang="en-US" sz="1275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s</a:t>
            </a:r>
            <a:r>
              <a:rPr kumimoji="0" lang="en-US" altLang="en-US" sz="12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 is called the </a:t>
            </a:r>
            <a:r>
              <a:rPr kumimoji="0" lang="en-US" altLang="en-US" sz="1275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build input</a:t>
            </a:r>
            <a:r>
              <a:rPr kumimoji="0" lang="en-US" altLang="en-US" sz="1275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 </a:t>
            </a:r>
            <a:r>
              <a:rPr kumimoji="0" lang="en-US" altLang="en-US" sz="12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and  </a:t>
            </a:r>
            <a:r>
              <a:rPr kumimoji="0" lang="en-US" altLang="en-US" sz="1275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r </a:t>
            </a:r>
            <a:r>
              <a:rPr kumimoji="0" lang="en-US" altLang="en-US" sz="12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 is called the </a:t>
            </a:r>
            <a:r>
              <a:rPr kumimoji="0" lang="en-US" altLang="en-US" sz="1275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probe input</a:t>
            </a:r>
            <a:r>
              <a:rPr kumimoji="0" lang="en-US" altLang="en-US" sz="12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5502713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066" name="Rectangle 2">
            <a:extLst>
              <a:ext uri="{FF2B5EF4-FFF2-40B4-BE49-F238E27FC236}">
                <a16:creationId xmlns:a16="http://schemas.microsoft.com/office/drawing/2014/main" id="{AF20C07A-BC1B-42FB-A66A-3B1318B3D90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  <a:ea typeface="MS PGothic" panose="020B0600070205080204" pitchFamily="34" charset="-128"/>
              </a:rPr>
              <a:t>Hash-Join algorithm (Cont.)</a:t>
            </a:r>
          </a:p>
        </p:txBody>
      </p:sp>
      <p:sp>
        <p:nvSpPr>
          <p:cNvPr id="76803" name="Rectangle 3">
            <a:extLst>
              <a:ext uri="{FF2B5EF4-FFF2-40B4-BE49-F238E27FC236}">
                <a16:creationId xmlns:a16="http://schemas.microsoft.com/office/drawing/2014/main" id="{E22CD1C5-A5E7-4586-9733-7EBAE6D11015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768876" y="826873"/>
            <a:ext cx="5639540" cy="3107453"/>
          </a:xfrm>
        </p:spPr>
        <p:txBody>
          <a:bodyPr/>
          <a:lstStyle/>
          <a:p>
            <a:r>
              <a:rPr lang="en-US" altLang="en-US" dirty="0">
                <a:ea typeface="MS PGothic" panose="020B0600070205080204" pitchFamily="34" charset="-128"/>
              </a:rPr>
              <a:t>The value </a:t>
            </a:r>
            <a:r>
              <a:rPr lang="en-US" altLang="en-US" i="1" dirty="0">
                <a:ea typeface="MS PGothic" panose="020B0600070205080204" pitchFamily="34" charset="-128"/>
              </a:rPr>
              <a:t>n</a:t>
            </a:r>
            <a:r>
              <a:rPr lang="en-US" altLang="en-US" dirty="0">
                <a:ea typeface="MS PGothic" panose="020B0600070205080204" pitchFamily="34" charset="-128"/>
              </a:rPr>
              <a:t> and the hash function </a:t>
            </a:r>
            <a:r>
              <a:rPr lang="en-US" altLang="en-US" i="1" dirty="0">
                <a:ea typeface="MS PGothic" panose="020B0600070205080204" pitchFamily="34" charset="-128"/>
              </a:rPr>
              <a:t>h</a:t>
            </a:r>
            <a:r>
              <a:rPr lang="en-US" altLang="en-US" dirty="0">
                <a:ea typeface="MS PGothic" panose="020B0600070205080204" pitchFamily="34" charset="-128"/>
              </a:rPr>
              <a:t> is chosen such that each </a:t>
            </a:r>
            <a:r>
              <a:rPr lang="en-US" altLang="en-US" i="1" dirty="0" err="1">
                <a:ea typeface="MS PGothic" panose="020B0600070205080204" pitchFamily="34" charset="-128"/>
              </a:rPr>
              <a:t>s</a:t>
            </a:r>
            <a:r>
              <a:rPr lang="en-US" altLang="en-US" i="1" baseline="-25000" dirty="0" err="1">
                <a:ea typeface="MS PGothic" panose="020B0600070205080204" pitchFamily="34" charset="-128"/>
              </a:rPr>
              <a:t>i</a:t>
            </a:r>
            <a:r>
              <a:rPr lang="en-US" altLang="en-US" dirty="0">
                <a:ea typeface="MS PGothic" panose="020B0600070205080204" pitchFamily="34" charset="-128"/>
              </a:rPr>
              <a:t> should fit in memory.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Typically n is chosen as 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</a:t>
            </a:r>
            <a:r>
              <a:rPr lang="en-US" altLang="en-US" dirty="0" err="1">
                <a:ea typeface="MS PGothic" panose="020B0600070205080204" pitchFamily="34" charset="-128"/>
              </a:rPr>
              <a:t>b</a:t>
            </a:r>
            <a:r>
              <a:rPr lang="en-US" altLang="en-US" baseline="-25000" dirty="0" err="1">
                <a:ea typeface="MS PGothic" panose="020B0600070205080204" pitchFamily="34" charset="-128"/>
              </a:rPr>
              <a:t>s</a:t>
            </a:r>
            <a:r>
              <a:rPr lang="en-US" altLang="en-US" dirty="0">
                <a:ea typeface="MS PGothic" panose="020B0600070205080204" pitchFamily="34" charset="-128"/>
              </a:rPr>
              <a:t>/M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</a:t>
            </a:r>
            <a:r>
              <a:rPr lang="en-US" altLang="en-US" dirty="0">
                <a:ea typeface="MS PGothic" panose="020B0600070205080204" pitchFamily="34" charset="-128"/>
              </a:rPr>
              <a:t> * f  where f is a </a:t>
            </a:r>
            <a:r>
              <a:rPr lang="ja-JP" altLang="en-US" dirty="0">
                <a:ea typeface="MS PGothic" panose="020B0600070205080204" pitchFamily="34" charset="-128"/>
              </a:rPr>
              <a:t>“</a:t>
            </a:r>
            <a:r>
              <a:rPr lang="en-US" altLang="ja-JP" b="1" dirty="0">
                <a:solidFill>
                  <a:srgbClr val="002060"/>
                </a:solidFill>
                <a:ea typeface="MS PGothic" panose="020B0600070205080204" pitchFamily="34" charset="-128"/>
              </a:rPr>
              <a:t>fudge factor</a:t>
            </a:r>
            <a:r>
              <a:rPr lang="ja-JP" altLang="en-US" dirty="0">
                <a:ea typeface="MS PGothic" panose="020B0600070205080204" pitchFamily="34" charset="-128"/>
              </a:rPr>
              <a:t>”</a:t>
            </a:r>
            <a:r>
              <a:rPr lang="en-US" altLang="ja-JP" dirty="0">
                <a:ea typeface="MS PGothic" panose="020B0600070205080204" pitchFamily="34" charset="-128"/>
              </a:rPr>
              <a:t>, typically around 1.2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The probe relation partitions </a:t>
            </a:r>
            <a:r>
              <a:rPr lang="en-US" altLang="en-US" i="1" dirty="0" err="1">
                <a:ea typeface="MS PGothic" panose="020B0600070205080204" pitchFamily="34" charset="-128"/>
              </a:rPr>
              <a:t>s</a:t>
            </a:r>
            <a:r>
              <a:rPr lang="en-US" altLang="en-US" i="1" baseline="-25000" dirty="0" err="1">
                <a:ea typeface="MS PGothic" panose="020B0600070205080204" pitchFamily="34" charset="-128"/>
              </a:rPr>
              <a:t>i</a:t>
            </a:r>
            <a:r>
              <a:rPr lang="en-US" altLang="en-US" dirty="0">
                <a:ea typeface="MS PGothic" panose="020B0600070205080204" pitchFamily="34" charset="-128"/>
              </a:rPr>
              <a:t> need not fit in memory</a:t>
            </a:r>
          </a:p>
          <a:p>
            <a:r>
              <a:rPr lang="en-US" altLang="en-US" b="1" dirty="0">
                <a:solidFill>
                  <a:srgbClr val="002060"/>
                </a:solidFill>
                <a:ea typeface="MS PGothic" panose="020B0600070205080204" pitchFamily="34" charset="-128"/>
              </a:rPr>
              <a:t>Recursive partitioning</a:t>
            </a:r>
            <a:r>
              <a:rPr lang="en-US" altLang="en-US" b="1" i="1" dirty="0">
                <a:solidFill>
                  <a:srgbClr val="002060"/>
                </a:solidFill>
                <a:ea typeface="MS PGothic" panose="020B0600070205080204" pitchFamily="34" charset="-128"/>
              </a:rPr>
              <a:t> </a:t>
            </a:r>
            <a:r>
              <a:rPr lang="en-US" altLang="en-US" dirty="0">
                <a:ea typeface="MS PGothic" panose="020B0600070205080204" pitchFamily="34" charset="-128"/>
              </a:rPr>
              <a:t>required if number of partitions </a:t>
            </a:r>
            <a:r>
              <a:rPr lang="en-US" altLang="en-US" i="1" dirty="0">
                <a:ea typeface="MS PGothic" panose="020B0600070205080204" pitchFamily="34" charset="-128"/>
              </a:rPr>
              <a:t>n </a:t>
            </a:r>
            <a:r>
              <a:rPr lang="en-US" altLang="en-US" dirty="0">
                <a:ea typeface="MS PGothic" panose="020B0600070205080204" pitchFamily="34" charset="-128"/>
              </a:rPr>
              <a:t>is greater than number of pages </a:t>
            </a:r>
            <a:r>
              <a:rPr lang="en-US" altLang="en-US" i="1" dirty="0">
                <a:ea typeface="MS PGothic" panose="020B0600070205080204" pitchFamily="34" charset="-128"/>
              </a:rPr>
              <a:t>M</a:t>
            </a:r>
            <a:r>
              <a:rPr lang="en-US" altLang="en-US" dirty="0">
                <a:ea typeface="MS PGothic" panose="020B0600070205080204" pitchFamily="34" charset="-128"/>
              </a:rPr>
              <a:t> of memory.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instead of partitioning </a:t>
            </a:r>
            <a:r>
              <a:rPr lang="en-US" altLang="en-US" i="1" dirty="0">
                <a:ea typeface="MS PGothic" panose="020B0600070205080204" pitchFamily="34" charset="-128"/>
              </a:rPr>
              <a:t>n</a:t>
            </a:r>
            <a:r>
              <a:rPr lang="en-US" altLang="en-US" dirty="0">
                <a:ea typeface="MS PGothic" panose="020B0600070205080204" pitchFamily="34" charset="-128"/>
              </a:rPr>
              <a:t> ways, use</a:t>
            </a:r>
            <a:r>
              <a:rPr lang="en-US" altLang="en-US" i="1" dirty="0">
                <a:ea typeface="MS PGothic" panose="020B0600070205080204" pitchFamily="34" charset="-128"/>
              </a:rPr>
              <a:t>  M – </a:t>
            </a:r>
            <a:r>
              <a:rPr lang="en-US" altLang="en-US" dirty="0">
                <a:ea typeface="MS PGothic" panose="020B0600070205080204" pitchFamily="34" charset="-128"/>
              </a:rPr>
              <a:t>1 partitions for s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Further partition the </a:t>
            </a:r>
            <a:r>
              <a:rPr lang="en-US" altLang="en-US" i="1" dirty="0">
                <a:ea typeface="MS PGothic" panose="020B0600070205080204" pitchFamily="34" charset="-128"/>
              </a:rPr>
              <a:t>M – </a:t>
            </a:r>
            <a:r>
              <a:rPr lang="en-US" altLang="en-US" dirty="0">
                <a:ea typeface="MS PGothic" panose="020B0600070205080204" pitchFamily="34" charset="-128"/>
              </a:rPr>
              <a:t>1 partitions using a different hash function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Use same partitioning method on </a:t>
            </a:r>
            <a:r>
              <a:rPr lang="en-US" altLang="en-US" i="1" dirty="0">
                <a:ea typeface="MS PGothic" panose="020B0600070205080204" pitchFamily="34" charset="-128"/>
              </a:rPr>
              <a:t>r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Rarely required: e.g., with block size of 4 KB, recursive partitioning not needed for relations of &lt; 1GB with memory size of 2MB, or relations of &lt; 36 GB with memory of 12 MB</a:t>
            </a:r>
          </a:p>
        </p:txBody>
      </p:sp>
    </p:spTree>
    <p:extLst>
      <p:ext uri="{BB962C8B-B14F-4D97-AF65-F5344CB8AC3E}">
        <p14:creationId xmlns:p14="http://schemas.microsoft.com/office/powerpoint/2010/main" val="244772206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210" name="Rectangle 2">
            <a:extLst>
              <a:ext uri="{FF2B5EF4-FFF2-40B4-BE49-F238E27FC236}">
                <a16:creationId xmlns:a16="http://schemas.microsoft.com/office/drawing/2014/main" id="{F9DEBEE7-80B5-46A7-AA65-8A28BCE012D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  <a:ea typeface="MS PGothic" panose="020B0600070205080204" pitchFamily="34" charset="-128"/>
              </a:rPr>
              <a:t>Other Operations</a:t>
            </a:r>
          </a:p>
        </p:txBody>
      </p:sp>
      <p:sp>
        <p:nvSpPr>
          <p:cNvPr id="89091" name="Rectangle 3">
            <a:extLst>
              <a:ext uri="{FF2B5EF4-FFF2-40B4-BE49-F238E27FC236}">
                <a16:creationId xmlns:a16="http://schemas.microsoft.com/office/drawing/2014/main" id="{72B0884B-0A2B-4136-9A5F-5EA2E3782C2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782192" y="871993"/>
            <a:ext cx="5451795" cy="2385557"/>
          </a:xfrm>
        </p:spPr>
        <p:txBody>
          <a:bodyPr/>
          <a:lstStyle/>
          <a:p>
            <a:r>
              <a:rPr lang="en-US" altLang="en-US" b="1" dirty="0">
                <a:solidFill>
                  <a:srgbClr val="002060"/>
                </a:solidFill>
                <a:ea typeface="MS PGothic" panose="020B0600070205080204" pitchFamily="34" charset="-128"/>
              </a:rPr>
              <a:t>Duplicate elimination </a:t>
            </a:r>
            <a:r>
              <a:rPr lang="en-US" altLang="en-US" dirty="0">
                <a:ea typeface="MS PGothic" panose="020B0600070205080204" pitchFamily="34" charset="-128"/>
              </a:rPr>
              <a:t>can be implemented via hashing or sorting.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On sorting duplicates will come adjacent to each other, and all but one set of duplicates can be deleted.  </a:t>
            </a:r>
          </a:p>
          <a:p>
            <a:pPr lvl="1"/>
            <a:r>
              <a:rPr lang="en-US" altLang="en-US" i="1" dirty="0">
                <a:ea typeface="MS PGothic" panose="020B0600070205080204" pitchFamily="34" charset="-128"/>
              </a:rPr>
              <a:t>Optimization: </a:t>
            </a:r>
            <a:r>
              <a:rPr lang="en-US" altLang="en-US" dirty="0">
                <a:ea typeface="MS PGothic" panose="020B0600070205080204" pitchFamily="34" charset="-128"/>
              </a:rPr>
              <a:t>duplicates can be deleted during run generation as well as at intermediate merge steps in external sort-merge.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Hashing is similar – duplicates will come into the same bucket.</a:t>
            </a:r>
          </a:p>
          <a:p>
            <a:r>
              <a:rPr lang="en-US" altLang="en-US" b="1" dirty="0">
                <a:solidFill>
                  <a:srgbClr val="002060"/>
                </a:solidFill>
                <a:ea typeface="MS PGothic" panose="020B0600070205080204" pitchFamily="34" charset="-128"/>
              </a:rPr>
              <a:t>Projection</a:t>
            </a:r>
            <a:r>
              <a:rPr lang="en-US" altLang="en-US" dirty="0">
                <a:ea typeface="MS PGothic" panose="020B0600070205080204" pitchFamily="34" charset="-128"/>
              </a:rPr>
              <a:t>: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perform projection on each tuple 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followed by duplicate elimination. </a:t>
            </a:r>
            <a:endParaRPr lang="en-US" altLang="en-US" b="1" dirty="0"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311355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34" name="Rectangle 2">
            <a:extLst>
              <a:ext uri="{FF2B5EF4-FFF2-40B4-BE49-F238E27FC236}">
                <a16:creationId xmlns:a16="http://schemas.microsoft.com/office/drawing/2014/main" id="{2B4C0383-7AD0-4209-99D3-21904BE0233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  <a:ea typeface="MS PGothic" panose="020B0600070205080204" pitchFamily="34" charset="-128"/>
              </a:rPr>
              <a:t>Other Operations : Aggregation</a:t>
            </a:r>
          </a:p>
        </p:txBody>
      </p:sp>
      <p:sp>
        <p:nvSpPr>
          <p:cNvPr id="351235" name="Rectangle 3">
            <a:extLst>
              <a:ext uri="{FF2B5EF4-FFF2-40B4-BE49-F238E27FC236}">
                <a16:creationId xmlns:a16="http://schemas.microsoft.com/office/drawing/2014/main" id="{3F09A406-91F2-42A0-9BDA-1A19D3843C6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795509" y="926137"/>
            <a:ext cx="5440844" cy="3305972"/>
          </a:xfrm>
        </p:spPr>
        <p:txBody>
          <a:bodyPr/>
          <a:lstStyle/>
          <a:p>
            <a:r>
              <a:rPr lang="en-US" altLang="en-US" b="1" dirty="0">
                <a:solidFill>
                  <a:srgbClr val="002060"/>
                </a:solidFill>
                <a:ea typeface="MS PGothic" panose="020B0600070205080204" pitchFamily="34" charset="-128"/>
              </a:rPr>
              <a:t>Aggregation</a:t>
            </a:r>
            <a:r>
              <a:rPr lang="en-US" altLang="en-US" dirty="0">
                <a:ea typeface="MS PGothic" panose="020B0600070205080204" pitchFamily="34" charset="-128"/>
              </a:rPr>
              <a:t> can be implemented in a manner similar to duplicate elimination.</a:t>
            </a:r>
          </a:p>
          <a:p>
            <a:pPr lvl="1"/>
            <a:r>
              <a:rPr lang="en-US" altLang="en-US" b="1" dirty="0">
                <a:ea typeface="MS PGothic" panose="020B0600070205080204" pitchFamily="34" charset="-128"/>
              </a:rPr>
              <a:t>Sorting</a:t>
            </a:r>
            <a:r>
              <a:rPr lang="en-US" altLang="en-US" dirty="0">
                <a:ea typeface="MS PGothic" panose="020B0600070205080204" pitchFamily="34" charset="-128"/>
              </a:rPr>
              <a:t> or </a:t>
            </a:r>
            <a:r>
              <a:rPr lang="en-US" altLang="en-US" b="1" dirty="0">
                <a:ea typeface="MS PGothic" panose="020B0600070205080204" pitchFamily="34" charset="-128"/>
              </a:rPr>
              <a:t>hashing</a:t>
            </a:r>
            <a:r>
              <a:rPr lang="en-US" altLang="en-US" dirty="0">
                <a:ea typeface="MS PGothic" panose="020B0600070205080204" pitchFamily="34" charset="-128"/>
              </a:rPr>
              <a:t> can be used to bring tuples in the same group together, and then the aggregate functions can be applied on each group.</a:t>
            </a:r>
            <a:r>
              <a:rPr lang="en-US" altLang="en-US" b="1" dirty="0">
                <a:ea typeface="MS PGothic" panose="020B0600070205080204" pitchFamily="34" charset="-128"/>
              </a:rPr>
              <a:t> 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Optimization</a:t>
            </a:r>
            <a:r>
              <a:rPr lang="en-US" altLang="en-US" i="1" dirty="0">
                <a:ea typeface="MS PGothic" panose="020B0600070205080204" pitchFamily="34" charset="-128"/>
              </a:rPr>
              <a:t>: </a:t>
            </a:r>
            <a:r>
              <a:rPr lang="en-US" altLang="en-US" b="1" dirty="0">
                <a:solidFill>
                  <a:srgbClr val="002060"/>
                </a:solidFill>
                <a:ea typeface="MS PGothic" panose="020B0600070205080204" pitchFamily="34" charset="-128"/>
              </a:rPr>
              <a:t>partial aggregation</a:t>
            </a:r>
          </a:p>
          <a:p>
            <a:pPr lvl="2"/>
            <a:r>
              <a:rPr lang="en-US" altLang="en-US" dirty="0">
                <a:ea typeface="MS PGothic" panose="020B0600070205080204" pitchFamily="34" charset="-128"/>
              </a:rPr>
              <a:t>combine tuples in the same group during run generation and intermediate merges, by computing partial aggregate values</a:t>
            </a:r>
          </a:p>
          <a:p>
            <a:pPr lvl="2"/>
            <a:r>
              <a:rPr lang="en-US" altLang="en-US" dirty="0">
                <a:ea typeface="MS PGothic" panose="020B0600070205080204" pitchFamily="34" charset="-128"/>
              </a:rPr>
              <a:t>For count, min, max, sum: keep aggregate values on tuples found so far in the group.  </a:t>
            </a:r>
          </a:p>
          <a:p>
            <a:pPr lvl="3"/>
            <a:r>
              <a:rPr lang="en-US" altLang="en-US" dirty="0">
                <a:ea typeface="MS PGothic" panose="020B0600070205080204" pitchFamily="34" charset="-128"/>
              </a:rPr>
              <a:t>When combining partial aggregate for count, add up the partial aggregates</a:t>
            </a:r>
          </a:p>
          <a:p>
            <a:pPr lvl="2"/>
            <a:r>
              <a:rPr lang="en-US" altLang="en-US" dirty="0">
                <a:ea typeface="MS PGothic" panose="020B0600070205080204" pitchFamily="34" charset="-128"/>
              </a:rPr>
              <a:t>For </a:t>
            </a:r>
            <a:r>
              <a:rPr lang="en-US" altLang="en-US" dirty="0" err="1">
                <a:ea typeface="MS PGothic" panose="020B0600070205080204" pitchFamily="34" charset="-128"/>
              </a:rPr>
              <a:t>avg</a:t>
            </a:r>
            <a:r>
              <a:rPr lang="en-US" altLang="en-US" dirty="0">
                <a:ea typeface="MS PGothic" panose="020B0600070205080204" pitchFamily="34" charset="-128"/>
              </a:rPr>
              <a:t>, keep sum and count, and divide sum by count at the end</a:t>
            </a:r>
          </a:p>
        </p:txBody>
      </p:sp>
    </p:spTree>
    <p:extLst>
      <p:ext uri="{BB962C8B-B14F-4D97-AF65-F5344CB8AC3E}">
        <p14:creationId xmlns:p14="http://schemas.microsoft.com/office/powerpoint/2010/main" val="3607171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2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2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2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2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2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2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2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1235" grpId="0" uiExpand="1" build="p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314" name="Rectangle 2">
            <a:extLst>
              <a:ext uri="{FF2B5EF4-FFF2-40B4-BE49-F238E27FC236}">
                <a16:creationId xmlns:a16="http://schemas.microsoft.com/office/drawing/2014/main" id="{DAD3CFC1-2C2A-42D2-A575-828A9E8A7D6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  <a:ea typeface="MS PGothic" panose="020B0600070205080204" pitchFamily="34" charset="-128"/>
              </a:rPr>
              <a:t>Evaluation of Expressions</a:t>
            </a:r>
          </a:p>
        </p:txBody>
      </p:sp>
      <p:sp>
        <p:nvSpPr>
          <p:cNvPr id="100355" name="Rectangle 3">
            <a:extLst>
              <a:ext uri="{FF2B5EF4-FFF2-40B4-BE49-F238E27FC236}">
                <a16:creationId xmlns:a16="http://schemas.microsoft.com/office/drawing/2014/main" id="{A77B05E4-D4F7-4717-B352-991F9A2BAFA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775534" y="878038"/>
            <a:ext cx="5454160" cy="1970465"/>
          </a:xfrm>
        </p:spPr>
        <p:txBody>
          <a:bodyPr/>
          <a:lstStyle/>
          <a:p>
            <a:r>
              <a:rPr lang="en-US" altLang="en-US" dirty="0">
                <a:ea typeface="MS PGothic" panose="020B0600070205080204" pitchFamily="34" charset="-128"/>
              </a:rPr>
              <a:t>So far: we have seen algorithms for individual operations</a:t>
            </a:r>
          </a:p>
          <a:p>
            <a:r>
              <a:rPr lang="en-US" altLang="en-US" dirty="0">
                <a:ea typeface="MS PGothic" panose="020B0600070205080204" pitchFamily="34" charset="-128"/>
              </a:rPr>
              <a:t>Alternatives for evaluating an entire expression tree</a:t>
            </a:r>
          </a:p>
          <a:p>
            <a:pPr lvl="1"/>
            <a:r>
              <a:rPr lang="en-US" altLang="en-US" b="1" dirty="0">
                <a:solidFill>
                  <a:srgbClr val="002060"/>
                </a:solidFill>
                <a:ea typeface="MS PGothic" panose="020B0600070205080204" pitchFamily="34" charset="-128"/>
              </a:rPr>
              <a:t>Materialization</a:t>
            </a:r>
            <a:r>
              <a:rPr lang="en-US" altLang="en-US" dirty="0">
                <a:ea typeface="MS PGothic" panose="020B0600070205080204" pitchFamily="34" charset="-128"/>
              </a:rPr>
              <a:t>:  generate results of an expression whose inputs are relations or are already computed, </a:t>
            </a:r>
            <a:r>
              <a:rPr lang="en-US" altLang="en-US" b="1" dirty="0">
                <a:solidFill>
                  <a:srgbClr val="002060"/>
                </a:solidFill>
                <a:ea typeface="MS PGothic" panose="020B0600070205080204" pitchFamily="34" charset="-128"/>
              </a:rPr>
              <a:t>materialize</a:t>
            </a:r>
            <a:r>
              <a:rPr lang="en-US" altLang="en-US" dirty="0">
                <a:solidFill>
                  <a:srgbClr val="002060"/>
                </a:solidFill>
                <a:ea typeface="MS PGothic" panose="020B0600070205080204" pitchFamily="34" charset="-128"/>
              </a:rPr>
              <a:t> </a:t>
            </a:r>
            <a:r>
              <a:rPr lang="en-US" altLang="en-US" dirty="0">
                <a:ea typeface="MS PGothic" panose="020B0600070205080204" pitchFamily="34" charset="-128"/>
              </a:rPr>
              <a:t>(store) it on disk.  Repeat.</a:t>
            </a:r>
          </a:p>
          <a:p>
            <a:pPr lvl="1"/>
            <a:r>
              <a:rPr lang="en-US" altLang="en-US" b="1" dirty="0">
                <a:solidFill>
                  <a:srgbClr val="002060"/>
                </a:solidFill>
                <a:ea typeface="MS PGothic" panose="020B0600070205080204" pitchFamily="34" charset="-128"/>
              </a:rPr>
              <a:t>Pipelining</a:t>
            </a:r>
            <a:r>
              <a:rPr lang="en-US" altLang="en-US" dirty="0">
                <a:ea typeface="MS PGothic" panose="020B0600070205080204" pitchFamily="34" charset="-128"/>
              </a:rPr>
              <a:t>:  pass on tuples to parent operations even as an operation is being executed</a:t>
            </a:r>
          </a:p>
          <a:p>
            <a:r>
              <a:rPr lang="en-US" altLang="en-US" dirty="0">
                <a:ea typeface="MS PGothic" panose="020B0600070205080204" pitchFamily="34" charset="-128"/>
              </a:rPr>
              <a:t>We study above alternatives in more detail</a:t>
            </a:r>
          </a:p>
        </p:txBody>
      </p:sp>
    </p:spTree>
    <p:extLst>
      <p:ext uri="{BB962C8B-B14F-4D97-AF65-F5344CB8AC3E}">
        <p14:creationId xmlns:p14="http://schemas.microsoft.com/office/powerpoint/2010/main" val="268910769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306" name="Rectangle 2">
            <a:extLst>
              <a:ext uri="{FF2B5EF4-FFF2-40B4-BE49-F238E27FC236}">
                <a16:creationId xmlns:a16="http://schemas.microsoft.com/office/drawing/2014/main" id="{B75B16A1-B58F-4CB3-AA24-54C6642B9A6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  <a:ea typeface="MS PGothic" panose="020B0600070205080204" pitchFamily="34" charset="-128"/>
              </a:rPr>
              <a:t>Materialization</a:t>
            </a:r>
          </a:p>
        </p:txBody>
      </p:sp>
      <p:sp>
        <p:nvSpPr>
          <p:cNvPr id="102403" name="Rectangle 3">
            <a:extLst>
              <a:ext uri="{FF2B5EF4-FFF2-40B4-BE49-F238E27FC236}">
                <a16:creationId xmlns:a16="http://schemas.microsoft.com/office/drawing/2014/main" id="{AB83BF51-4205-4CC7-9E7F-33401B9B87AD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775534" y="866825"/>
            <a:ext cx="5466436" cy="1573426"/>
          </a:xfrm>
        </p:spPr>
        <p:txBody>
          <a:bodyPr/>
          <a:lstStyle/>
          <a:p>
            <a:r>
              <a:rPr lang="en-US" altLang="en-US" b="1" dirty="0">
                <a:solidFill>
                  <a:srgbClr val="002060"/>
                </a:solidFill>
                <a:ea typeface="MS PGothic" panose="020B0600070205080204" pitchFamily="34" charset="-128"/>
              </a:rPr>
              <a:t>Materialized evaluation</a:t>
            </a:r>
            <a:r>
              <a:rPr lang="en-US" altLang="en-US" dirty="0">
                <a:ea typeface="MS PGothic" panose="020B0600070205080204" pitchFamily="34" charset="-128"/>
              </a:rPr>
              <a:t>:</a:t>
            </a:r>
            <a:r>
              <a:rPr lang="en-US" altLang="en-US" b="1" dirty="0">
                <a:ea typeface="MS PGothic" panose="020B0600070205080204" pitchFamily="34" charset="-128"/>
              </a:rPr>
              <a:t>  </a:t>
            </a:r>
            <a:r>
              <a:rPr lang="en-US" altLang="en-US" dirty="0">
                <a:ea typeface="MS PGothic" panose="020B0600070205080204" pitchFamily="34" charset="-128"/>
              </a:rPr>
              <a:t>evaluate one operation at a time, starting at the lowest-level.  Use intermediate results materialized into temporary relations to evaluate next-level operations.</a:t>
            </a:r>
          </a:p>
          <a:p>
            <a:r>
              <a:rPr lang="en-US" altLang="en-US" dirty="0">
                <a:ea typeface="MS PGothic" panose="020B0600070205080204" pitchFamily="34" charset="-128"/>
              </a:rPr>
              <a:t>E.g., in figure below, compute and store</a:t>
            </a:r>
            <a:br>
              <a:rPr lang="en-US" altLang="en-US" dirty="0">
                <a:ea typeface="MS PGothic" panose="020B0600070205080204" pitchFamily="34" charset="-128"/>
              </a:rPr>
            </a:br>
            <a:br>
              <a:rPr lang="en-US" altLang="en-US" dirty="0">
                <a:ea typeface="MS PGothic" panose="020B0600070205080204" pitchFamily="34" charset="-128"/>
              </a:rPr>
            </a:br>
            <a:br>
              <a:rPr lang="en-US" altLang="en-US" dirty="0">
                <a:ea typeface="MS PGothic" panose="020B0600070205080204" pitchFamily="34" charset="-128"/>
              </a:rPr>
            </a:br>
            <a:r>
              <a:rPr lang="en-US" altLang="en-US" dirty="0">
                <a:ea typeface="MS PGothic" panose="020B0600070205080204" pitchFamily="34" charset="-128"/>
              </a:rPr>
              <a:t>then compute the store its join with </a:t>
            </a:r>
            <a:r>
              <a:rPr lang="en-US" altLang="en-US" i="1" dirty="0">
                <a:ea typeface="MS PGothic" panose="020B0600070205080204" pitchFamily="34" charset="-128"/>
              </a:rPr>
              <a:t>instructor, </a:t>
            </a:r>
            <a:r>
              <a:rPr lang="en-US" altLang="en-US" dirty="0">
                <a:ea typeface="MS PGothic" panose="020B0600070205080204" pitchFamily="34" charset="-128"/>
              </a:rPr>
              <a:t>and finally compute the projection on </a:t>
            </a:r>
            <a:r>
              <a:rPr lang="en-US" altLang="en-US" i="1" dirty="0">
                <a:ea typeface="MS PGothic" panose="020B0600070205080204" pitchFamily="34" charset="-128"/>
              </a:rPr>
              <a:t>name. </a:t>
            </a:r>
            <a:endParaRPr lang="en-US" altLang="en-US" b="1" i="1" dirty="0">
              <a:ea typeface="MS PGothic" panose="020B0600070205080204" pitchFamily="34" charset="-128"/>
            </a:endParaRPr>
          </a:p>
        </p:txBody>
      </p:sp>
      <p:graphicFrame>
        <p:nvGraphicFramePr>
          <p:cNvPr id="102404" name="Object 2">
            <a:extLst>
              <a:ext uri="{FF2B5EF4-FFF2-40B4-BE49-F238E27FC236}">
                <a16:creationId xmlns:a16="http://schemas.microsoft.com/office/drawing/2014/main" id="{046F3984-63E5-43B3-97DD-A0384B4EA3D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831399" y="1713899"/>
          <a:ext cx="2539604" cy="3631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30" name="Equation" r:id="rId4" imgW="1676400" imgH="241300" progId="">
                  <p:embed/>
                </p:oleObj>
              </mc:Choice>
              <mc:Fallback>
                <p:oleObj name="Equation" r:id="rId4" imgW="1676400" imgH="241300" progId="">
                  <p:embed/>
                  <p:pic>
                    <p:nvPicPr>
                      <p:cNvPr id="102404" name="Object 2">
                        <a:extLst>
                          <a:ext uri="{FF2B5EF4-FFF2-40B4-BE49-F238E27FC236}">
                            <a16:creationId xmlns:a16="http://schemas.microsoft.com/office/drawing/2014/main" id="{046F3984-63E5-43B3-97DD-A0384B4EA3D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31399" y="1713899"/>
                        <a:ext cx="2539604" cy="363141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2405" name="Picture 14">
            <a:extLst>
              <a:ext uri="{FF2B5EF4-FFF2-40B4-BE49-F238E27FC236}">
                <a16:creationId xmlns:a16="http://schemas.microsoft.com/office/drawing/2014/main" id="{B56C90A5-F0AE-475D-8135-EDB0B49580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0367" y="2625356"/>
            <a:ext cx="2130122" cy="15779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137042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E6684FE-E2C4-BD4A-9ECC-57DF975CB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REST and Resources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C97049-A8BD-4943-88DD-9B84458004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595" y="478609"/>
            <a:ext cx="7970809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46382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338" name="Rectangle 2">
            <a:extLst>
              <a:ext uri="{FF2B5EF4-FFF2-40B4-BE49-F238E27FC236}">
                <a16:creationId xmlns:a16="http://schemas.microsoft.com/office/drawing/2014/main" id="{53B60583-6953-4FCC-ABE5-6B7EE1F2A99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  <a:ea typeface="MS PGothic" panose="020B0600070205080204" pitchFamily="34" charset="-128"/>
              </a:rPr>
              <a:t>Materialization (Cont.)</a:t>
            </a:r>
          </a:p>
        </p:txBody>
      </p:sp>
      <p:sp>
        <p:nvSpPr>
          <p:cNvPr id="104451" name="Rectangle 3">
            <a:extLst>
              <a:ext uri="{FF2B5EF4-FFF2-40B4-BE49-F238E27FC236}">
                <a16:creationId xmlns:a16="http://schemas.microsoft.com/office/drawing/2014/main" id="{2A76FFE1-8C22-447B-8523-476FD7329743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775534" y="866213"/>
            <a:ext cx="5599591" cy="2232154"/>
          </a:xfrm>
        </p:spPr>
        <p:txBody>
          <a:bodyPr/>
          <a:lstStyle/>
          <a:p>
            <a:r>
              <a:rPr lang="en-US" altLang="en-US" dirty="0">
                <a:ea typeface="MS PGothic" panose="020B0600070205080204" pitchFamily="34" charset="-128"/>
              </a:rPr>
              <a:t>Materialized evaluation is always applicable</a:t>
            </a:r>
          </a:p>
          <a:p>
            <a:r>
              <a:rPr lang="en-US" altLang="en-US" dirty="0">
                <a:ea typeface="MS PGothic" panose="020B0600070205080204" pitchFamily="34" charset="-128"/>
              </a:rPr>
              <a:t>Cost of writing results to disk and reading them back can be quite high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Our cost formulas for operations ignore cost of writing results to disk, so</a:t>
            </a:r>
          </a:p>
          <a:p>
            <a:pPr lvl="2"/>
            <a:r>
              <a:rPr lang="en-US" altLang="en-US" dirty="0">
                <a:ea typeface="MS PGothic" panose="020B0600070205080204" pitchFamily="34" charset="-128"/>
              </a:rPr>
              <a:t>Overall cost  =  Sum of costs of individual operations + </a:t>
            </a:r>
            <a:br>
              <a:rPr lang="en-US" altLang="en-US" dirty="0">
                <a:ea typeface="MS PGothic" panose="020B0600070205080204" pitchFamily="34" charset="-128"/>
              </a:rPr>
            </a:br>
            <a:r>
              <a:rPr lang="en-US" altLang="en-US" dirty="0">
                <a:ea typeface="MS PGothic" panose="020B0600070205080204" pitchFamily="34" charset="-128"/>
              </a:rPr>
              <a:t>                         cost of writing intermediate results to disk</a:t>
            </a:r>
          </a:p>
          <a:p>
            <a:r>
              <a:rPr lang="en-US" altLang="en-US" b="1" dirty="0">
                <a:solidFill>
                  <a:srgbClr val="002060"/>
                </a:solidFill>
                <a:ea typeface="MS PGothic" panose="020B0600070205080204" pitchFamily="34" charset="-128"/>
              </a:rPr>
              <a:t>Double buffering</a:t>
            </a:r>
            <a:r>
              <a:rPr lang="en-US" altLang="en-US" dirty="0">
                <a:ea typeface="MS PGothic" panose="020B0600070205080204" pitchFamily="34" charset="-128"/>
              </a:rPr>
              <a:t>: use two output buffers for each operation, when one is full write it to disk while the other is getting filled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Allows overlap of disk writes with computation and reduces execution time</a:t>
            </a:r>
          </a:p>
        </p:txBody>
      </p:sp>
    </p:spTree>
    <p:extLst>
      <p:ext uri="{BB962C8B-B14F-4D97-AF65-F5344CB8AC3E}">
        <p14:creationId xmlns:p14="http://schemas.microsoft.com/office/powerpoint/2010/main" val="70654205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330" name="Rectangle 2050">
            <a:extLst>
              <a:ext uri="{FF2B5EF4-FFF2-40B4-BE49-F238E27FC236}">
                <a16:creationId xmlns:a16="http://schemas.microsoft.com/office/drawing/2014/main" id="{08BE99F7-675F-4CF6-B440-2AF8B1C3756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  <a:ea typeface="MS PGothic" panose="020B0600070205080204" pitchFamily="34" charset="-128"/>
              </a:rPr>
              <a:t>Pipelining</a:t>
            </a:r>
          </a:p>
        </p:txBody>
      </p:sp>
      <p:sp>
        <p:nvSpPr>
          <p:cNvPr id="106499" name="Rectangle 2051">
            <a:extLst>
              <a:ext uri="{FF2B5EF4-FFF2-40B4-BE49-F238E27FC236}">
                <a16:creationId xmlns:a16="http://schemas.microsoft.com/office/drawing/2014/main" id="{96D60249-A125-4E6A-AC6B-5F3808DCAF49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782192" y="889165"/>
            <a:ext cx="5700166" cy="3008193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b="1" dirty="0">
                <a:solidFill>
                  <a:srgbClr val="002060"/>
                </a:solidFill>
                <a:ea typeface="MS PGothic" panose="020B0600070205080204" pitchFamily="34" charset="-128"/>
              </a:rPr>
              <a:t>Pipelined evaluation</a:t>
            </a:r>
            <a:r>
              <a:rPr lang="en-US" altLang="en-US" dirty="0">
                <a:ea typeface="MS PGothic" panose="020B0600070205080204" pitchFamily="34" charset="-128"/>
              </a:rPr>
              <a:t>:  evaluate several operations simultaneously, passing the results of one operation on to the next.</a:t>
            </a:r>
          </a:p>
          <a:p>
            <a:pPr>
              <a:lnSpc>
                <a:spcPct val="90000"/>
              </a:lnSpc>
            </a:pPr>
            <a:r>
              <a:rPr lang="en-US" altLang="en-US" dirty="0">
                <a:ea typeface="MS PGothic" panose="020B0600070205080204" pitchFamily="34" charset="-128"/>
              </a:rPr>
              <a:t>E.g., in previous expression tree, don</a:t>
            </a:r>
            <a:r>
              <a:rPr lang="ja-JP" altLang="en-US" dirty="0">
                <a:ea typeface="MS PGothic" panose="020B0600070205080204" pitchFamily="34" charset="-128"/>
              </a:rPr>
              <a:t>’</a:t>
            </a:r>
            <a:r>
              <a:rPr lang="en-US" altLang="ja-JP" dirty="0">
                <a:ea typeface="MS PGothic" panose="020B0600070205080204" pitchFamily="34" charset="-128"/>
              </a:rPr>
              <a:t>t store result of</a:t>
            </a:r>
            <a:br>
              <a:rPr lang="en-US" altLang="ja-JP" dirty="0">
                <a:ea typeface="MS PGothic" panose="020B0600070205080204" pitchFamily="34" charset="-128"/>
              </a:rPr>
            </a:br>
            <a:br>
              <a:rPr lang="en-US" altLang="ja-JP" dirty="0">
                <a:ea typeface="MS PGothic" panose="020B0600070205080204" pitchFamily="34" charset="-128"/>
              </a:rPr>
            </a:br>
            <a:r>
              <a:rPr lang="en-US" altLang="ja-JP" dirty="0">
                <a:ea typeface="MS PGothic" panose="020B0600070205080204" pitchFamily="34" charset="-128"/>
              </a:rPr>
              <a:t> </a:t>
            </a:r>
          </a:p>
          <a:p>
            <a:pPr lvl="1">
              <a:lnSpc>
                <a:spcPct val="90000"/>
              </a:lnSpc>
            </a:pPr>
            <a:r>
              <a:rPr lang="en-US" altLang="en-US" dirty="0">
                <a:ea typeface="MS PGothic" panose="020B0600070205080204" pitchFamily="34" charset="-128"/>
              </a:rPr>
              <a:t>instead, pass tuples directly to the join..  Similarly, don</a:t>
            </a:r>
            <a:r>
              <a:rPr lang="ja-JP" altLang="en-US" dirty="0">
                <a:ea typeface="MS PGothic" panose="020B0600070205080204" pitchFamily="34" charset="-128"/>
              </a:rPr>
              <a:t>’</a:t>
            </a:r>
            <a:r>
              <a:rPr lang="en-US" altLang="ja-JP" dirty="0">
                <a:ea typeface="MS PGothic" panose="020B0600070205080204" pitchFamily="34" charset="-128"/>
              </a:rPr>
              <a:t>t store result of join, pass tuples directly to projection. </a:t>
            </a:r>
          </a:p>
          <a:p>
            <a:pPr>
              <a:lnSpc>
                <a:spcPct val="90000"/>
              </a:lnSpc>
            </a:pPr>
            <a:r>
              <a:rPr lang="en-US" altLang="en-US" dirty="0">
                <a:ea typeface="MS PGothic" panose="020B0600070205080204" pitchFamily="34" charset="-128"/>
              </a:rPr>
              <a:t>Much cheaper than materialization: no need to store a temporary relation to disk.</a:t>
            </a:r>
          </a:p>
          <a:p>
            <a:pPr>
              <a:lnSpc>
                <a:spcPct val="90000"/>
              </a:lnSpc>
            </a:pPr>
            <a:r>
              <a:rPr lang="en-US" altLang="en-US" dirty="0">
                <a:ea typeface="MS PGothic" panose="020B0600070205080204" pitchFamily="34" charset="-128"/>
              </a:rPr>
              <a:t>Pipelining may not always be possible – e.g., sort, hash-join. </a:t>
            </a:r>
          </a:p>
          <a:p>
            <a:pPr>
              <a:lnSpc>
                <a:spcPct val="90000"/>
              </a:lnSpc>
            </a:pPr>
            <a:r>
              <a:rPr lang="en-US" altLang="en-US" dirty="0">
                <a:ea typeface="MS PGothic" panose="020B0600070205080204" pitchFamily="34" charset="-128"/>
              </a:rPr>
              <a:t>For pipelining to be effective, use evaluation algorithms that generate output tuples even as tuples are received for inputs to the operation. </a:t>
            </a:r>
          </a:p>
          <a:p>
            <a:pPr>
              <a:lnSpc>
                <a:spcPct val="90000"/>
              </a:lnSpc>
            </a:pPr>
            <a:r>
              <a:rPr lang="en-US" altLang="en-US" dirty="0">
                <a:ea typeface="MS PGothic" panose="020B0600070205080204" pitchFamily="34" charset="-128"/>
              </a:rPr>
              <a:t>Pipelines can be executed in two ways:  </a:t>
            </a:r>
            <a:r>
              <a:rPr lang="en-US" altLang="en-US" b="1" dirty="0">
                <a:solidFill>
                  <a:srgbClr val="002060"/>
                </a:solidFill>
                <a:ea typeface="MS PGothic" panose="020B0600070205080204" pitchFamily="34" charset="-128"/>
              </a:rPr>
              <a:t>demand driven</a:t>
            </a:r>
            <a:r>
              <a:rPr lang="en-US" altLang="en-US" dirty="0">
                <a:solidFill>
                  <a:srgbClr val="002060"/>
                </a:solidFill>
                <a:ea typeface="MS PGothic" panose="020B0600070205080204" pitchFamily="34" charset="-128"/>
              </a:rPr>
              <a:t> </a:t>
            </a:r>
            <a:r>
              <a:rPr lang="en-US" altLang="en-US" dirty="0">
                <a:ea typeface="MS PGothic" panose="020B0600070205080204" pitchFamily="34" charset="-128"/>
              </a:rPr>
              <a:t>and </a:t>
            </a:r>
            <a:r>
              <a:rPr lang="en-US" altLang="en-US" b="1" dirty="0">
                <a:solidFill>
                  <a:srgbClr val="002060"/>
                </a:solidFill>
                <a:ea typeface="MS PGothic" panose="020B0600070205080204" pitchFamily="34" charset="-128"/>
              </a:rPr>
              <a:t>producer driven</a:t>
            </a:r>
            <a:r>
              <a:rPr lang="en-US" altLang="en-US" dirty="0">
                <a:solidFill>
                  <a:srgbClr val="002060"/>
                </a:solidFill>
                <a:ea typeface="MS PGothic" panose="020B0600070205080204" pitchFamily="34" charset="-128"/>
              </a:rPr>
              <a:t> </a:t>
            </a:r>
          </a:p>
        </p:txBody>
      </p:sp>
      <p:graphicFrame>
        <p:nvGraphicFramePr>
          <p:cNvPr id="106500" name="Object 5">
            <a:extLst>
              <a:ext uri="{FF2B5EF4-FFF2-40B4-BE49-F238E27FC236}">
                <a16:creationId xmlns:a16="http://schemas.microsoft.com/office/drawing/2014/main" id="{4F0A48FF-087B-401A-A1C0-B05A20AB048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936803" y="1502802"/>
          <a:ext cx="2539604" cy="3631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4" name="Equation" r:id="rId4" imgW="1676400" imgH="241300" progId="">
                  <p:embed/>
                </p:oleObj>
              </mc:Choice>
              <mc:Fallback>
                <p:oleObj name="Equation" r:id="rId4" imgW="1676400" imgH="241300" progId="">
                  <p:embed/>
                  <p:pic>
                    <p:nvPicPr>
                      <p:cNvPr id="106500" name="Object 5">
                        <a:extLst>
                          <a:ext uri="{FF2B5EF4-FFF2-40B4-BE49-F238E27FC236}">
                            <a16:creationId xmlns:a16="http://schemas.microsoft.com/office/drawing/2014/main" id="{4F0A48FF-087B-401A-A1C0-B05A20AB048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36803" y="1502802"/>
                        <a:ext cx="2539604" cy="363141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2172587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62" name="Rectangle 2">
            <a:extLst>
              <a:ext uri="{FF2B5EF4-FFF2-40B4-BE49-F238E27FC236}">
                <a16:creationId xmlns:a16="http://schemas.microsoft.com/office/drawing/2014/main" id="{3D969869-47E9-4D95-B1BC-52547E73B00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  <a:ea typeface="MS PGothic" panose="020B0600070205080204" pitchFamily="34" charset="-128"/>
              </a:rPr>
              <a:t>Pipelining (Cont.)</a:t>
            </a:r>
          </a:p>
        </p:txBody>
      </p:sp>
      <p:sp>
        <p:nvSpPr>
          <p:cNvPr id="108547" name="Rectangle 3">
            <a:extLst>
              <a:ext uri="{FF2B5EF4-FFF2-40B4-BE49-F238E27FC236}">
                <a16:creationId xmlns:a16="http://schemas.microsoft.com/office/drawing/2014/main" id="{0F65DC46-5F18-44FC-BC85-911914755D03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775534" y="865773"/>
            <a:ext cx="5652857" cy="3721064"/>
          </a:xfrm>
        </p:spPr>
        <p:txBody>
          <a:bodyPr/>
          <a:lstStyle/>
          <a:p>
            <a:r>
              <a:rPr lang="en-US" altLang="en-US" dirty="0">
                <a:ea typeface="MS PGothic" panose="020B0600070205080204" pitchFamily="34" charset="-128"/>
              </a:rPr>
              <a:t>In </a:t>
            </a:r>
            <a:r>
              <a:rPr lang="en-US" altLang="en-US" b="1" dirty="0">
                <a:solidFill>
                  <a:srgbClr val="002060"/>
                </a:solidFill>
                <a:ea typeface="MS PGothic" panose="020B0600070205080204" pitchFamily="34" charset="-128"/>
              </a:rPr>
              <a:t>demand driven</a:t>
            </a:r>
            <a:r>
              <a:rPr lang="en-US" altLang="en-US" dirty="0">
                <a:solidFill>
                  <a:srgbClr val="002060"/>
                </a:solidFill>
                <a:ea typeface="MS PGothic" panose="020B0600070205080204" pitchFamily="34" charset="-128"/>
              </a:rPr>
              <a:t> </a:t>
            </a:r>
            <a:r>
              <a:rPr lang="en-US" altLang="en-US" dirty="0">
                <a:ea typeface="MS PGothic" panose="020B0600070205080204" pitchFamily="34" charset="-128"/>
              </a:rPr>
              <a:t>or </a:t>
            </a:r>
            <a:r>
              <a:rPr lang="en-US" altLang="en-US" b="1" dirty="0">
                <a:solidFill>
                  <a:srgbClr val="002060"/>
                </a:solidFill>
                <a:ea typeface="MS PGothic" panose="020B0600070205080204" pitchFamily="34" charset="-128"/>
              </a:rPr>
              <a:t>lazy</a:t>
            </a:r>
            <a:r>
              <a:rPr lang="en-US" altLang="en-US" b="1" dirty="0">
                <a:ea typeface="MS PGothic" panose="020B0600070205080204" pitchFamily="34" charset="-128"/>
              </a:rPr>
              <a:t> </a:t>
            </a:r>
            <a:r>
              <a:rPr lang="en-US" altLang="en-US" dirty="0">
                <a:ea typeface="MS PGothic" panose="020B0600070205080204" pitchFamily="34" charset="-128"/>
              </a:rPr>
              <a:t>evaluation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system repeatedly requests next tuple  from top level operation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Each operation requests  next tuple from children operations as required, in order to output its next tuple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In between calls, operation has to maintain </a:t>
            </a:r>
            <a:r>
              <a:rPr lang="ja-JP" altLang="en-US" dirty="0">
                <a:ea typeface="MS PGothic" panose="020B0600070205080204" pitchFamily="34" charset="-128"/>
              </a:rPr>
              <a:t>“</a:t>
            </a:r>
            <a:r>
              <a:rPr lang="en-US" altLang="ja-JP" b="1" dirty="0">
                <a:solidFill>
                  <a:srgbClr val="002060"/>
                </a:solidFill>
                <a:ea typeface="MS PGothic" panose="020B0600070205080204" pitchFamily="34" charset="-128"/>
              </a:rPr>
              <a:t>state</a:t>
            </a:r>
            <a:r>
              <a:rPr lang="ja-JP" altLang="en-US" dirty="0">
                <a:ea typeface="MS PGothic" panose="020B0600070205080204" pitchFamily="34" charset="-128"/>
              </a:rPr>
              <a:t>”</a:t>
            </a:r>
            <a:r>
              <a:rPr lang="en-US" altLang="ja-JP" dirty="0">
                <a:ea typeface="MS PGothic" panose="020B0600070205080204" pitchFamily="34" charset="-128"/>
              </a:rPr>
              <a:t> so it knows what to return next</a:t>
            </a:r>
          </a:p>
          <a:p>
            <a:r>
              <a:rPr lang="en-US" altLang="en-US" dirty="0">
                <a:ea typeface="MS PGothic" panose="020B0600070205080204" pitchFamily="34" charset="-128"/>
              </a:rPr>
              <a:t>In </a:t>
            </a:r>
            <a:r>
              <a:rPr lang="en-US" altLang="en-US" b="1" dirty="0">
                <a:solidFill>
                  <a:srgbClr val="002060"/>
                </a:solidFill>
                <a:ea typeface="MS PGothic" panose="020B0600070205080204" pitchFamily="34" charset="-128"/>
              </a:rPr>
              <a:t>producer-driven</a:t>
            </a:r>
            <a:r>
              <a:rPr lang="en-US" altLang="en-US" dirty="0">
                <a:ea typeface="MS PGothic" panose="020B0600070205080204" pitchFamily="34" charset="-128"/>
              </a:rPr>
              <a:t> or </a:t>
            </a:r>
            <a:r>
              <a:rPr lang="en-US" altLang="en-US" b="1" dirty="0">
                <a:solidFill>
                  <a:srgbClr val="002060"/>
                </a:solidFill>
                <a:ea typeface="MS PGothic" panose="020B0600070205080204" pitchFamily="34" charset="-128"/>
              </a:rPr>
              <a:t>eager</a:t>
            </a:r>
            <a:r>
              <a:rPr lang="en-US" altLang="en-US" dirty="0">
                <a:ea typeface="MS PGothic" panose="020B0600070205080204" pitchFamily="34" charset="-128"/>
              </a:rPr>
              <a:t> pipelining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Operators produce tuples eagerly and pass them up to their parents</a:t>
            </a:r>
          </a:p>
          <a:p>
            <a:pPr lvl="2"/>
            <a:r>
              <a:rPr lang="en-US" altLang="en-US" dirty="0">
                <a:ea typeface="MS PGothic" panose="020B0600070205080204" pitchFamily="34" charset="-128"/>
              </a:rPr>
              <a:t>Buffer maintained between operators, child puts tuples in buffer, parent removes tuples from buffer</a:t>
            </a:r>
          </a:p>
          <a:p>
            <a:pPr lvl="2"/>
            <a:r>
              <a:rPr lang="en-US" altLang="en-US" dirty="0">
                <a:ea typeface="MS PGothic" panose="020B0600070205080204" pitchFamily="34" charset="-128"/>
              </a:rPr>
              <a:t>if buffer is full, child waits till there is space in the buffer, and then generates more tuples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System schedules operations that have space in output buffer and can process more input tuples</a:t>
            </a:r>
          </a:p>
          <a:p>
            <a:r>
              <a:rPr lang="en-US" altLang="en-US" dirty="0">
                <a:ea typeface="MS PGothic" panose="020B0600070205080204" pitchFamily="34" charset="-128"/>
              </a:rPr>
              <a:t>Alternative name: </a:t>
            </a:r>
            <a:r>
              <a:rPr lang="en-US" altLang="en-US" b="1" dirty="0">
                <a:solidFill>
                  <a:srgbClr val="002060"/>
                </a:solidFill>
                <a:ea typeface="MS PGothic" panose="020B0600070205080204" pitchFamily="34" charset="-128"/>
              </a:rPr>
              <a:t>pull</a:t>
            </a:r>
            <a:r>
              <a:rPr lang="en-US" altLang="en-US" dirty="0">
                <a:ea typeface="MS PGothic" panose="020B0600070205080204" pitchFamily="34" charset="-128"/>
              </a:rPr>
              <a:t> and </a:t>
            </a:r>
            <a:r>
              <a:rPr lang="en-US" altLang="en-US" b="1" dirty="0">
                <a:solidFill>
                  <a:srgbClr val="002060"/>
                </a:solidFill>
                <a:ea typeface="MS PGothic" panose="020B0600070205080204" pitchFamily="34" charset="-128"/>
              </a:rPr>
              <a:t>push</a:t>
            </a:r>
            <a:r>
              <a:rPr lang="en-US" altLang="en-US" dirty="0">
                <a:ea typeface="MS PGothic" panose="020B0600070205080204" pitchFamily="34" charset="-128"/>
              </a:rPr>
              <a:t> models of pipelining</a:t>
            </a:r>
          </a:p>
          <a:p>
            <a:pPr>
              <a:buFont typeface="Monotype Sorts" pitchFamily="-65" charset="2"/>
              <a:buNone/>
            </a:pPr>
            <a:endParaRPr lang="en-US" altLang="en-US" dirty="0"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2516311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386" name="Rectangle 2">
            <a:extLst>
              <a:ext uri="{FF2B5EF4-FFF2-40B4-BE49-F238E27FC236}">
                <a16:creationId xmlns:a16="http://schemas.microsoft.com/office/drawing/2014/main" id="{3EF99701-7A8B-4FEC-B522-3B9840E1BF3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  <a:ea typeface="MS PGothic" panose="020B0600070205080204" pitchFamily="34" charset="-128"/>
              </a:rPr>
              <a:t>Pipelining (Cont.)</a:t>
            </a:r>
          </a:p>
        </p:txBody>
      </p:sp>
      <p:sp>
        <p:nvSpPr>
          <p:cNvPr id="110595" name="Rectangle 3">
            <a:extLst>
              <a:ext uri="{FF2B5EF4-FFF2-40B4-BE49-F238E27FC236}">
                <a16:creationId xmlns:a16="http://schemas.microsoft.com/office/drawing/2014/main" id="{6F533134-555E-43F5-B79B-23B670FAF34D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779190" y="886798"/>
            <a:ext cx="5609252" cy="3233786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>
                <a:ea typeface="MS PGothic" panose="020B0600070205080204" pitchFamily="34" charset="-128"/>
              </a:rPr>
              <a:t>Implementation of demand-driven pipelining</a:t>
            </a:r>
          </a:p>
          <a:p>
            <a:pPr lvl="1">
              <a:lnSpc>
                <a:spcPct val="90000"/>
              </a:lnSpc>
            </a:pPr>
            <a:r>
              <a:rPr lang="en-US" altLang="en-US" dirty="0">
                <a:ea typeface="MS PGothic" panose="020B0600070205080204" pitchFamily="34" charset="-128"/>
              </a:rPr>
              <a:t>Each operation is implemented as an </a:t>
            </a:r>
            <a:r>
              <a:rPr lang="en-US" altLang="en-US" b="1" dirty="0">
                <a:solidFill>
                  <a:srgbClr val="002060"/>
                </a:solidFill>
                <a:ea typeface="MS PGothic" panose="020B0600070205080204" pitchFamily="34" charset="-128"/>
              </a:rPr>
              <a:t>iterator</a:t>
            </a:r>
            <a:r>
              <a:rPr lang="en-US" altLang="en-US" dirty="0">
                <a:ea typeface="MS PGothic" panose="020B0600070205080204" pitchFamily="34" charset="-128"/>
              </a:rPr>
              <a:t> implementing the following operations</a:t>
            </a:r>
          </a:p>
          <a:p>
            <a:pPr lvl="2">
              <a:lnSpc>
                <a:spcPct val="90000"/>
              </a:lnSpc>
            </a:pPr>
            <a:r>
              <a:rPr lang="en-US" altLang="en-US" b="1" dirty="0">
                <a:ea typeface="MS PGothic" panose="020B0600070205080204" pitchFamily="34" charset="-128"/>
              </a:rPr>
              <a:t>open()</a:t>
            </a:r>
          </a:p>
          <a:p>
            <a:pPr lvl="3">
              <a:lnSpc>
                <a:spcPct val="90000"/>
              </a:lnSpc>
            </a:pPr>
            <a:r>
              <a:rPr lang="en-US" altLang="en-US" dirty="0">
                <a:ea typeface="MS PGothic" panose="020B0600070205080204" pitchFamily="34" charset="-128"/>
              </a:rPr>
              <a:t>E.g., file scan: initialize file scan</a:t>
            </a:r>
          </a:p>
          <a:p>
            <a:pPr lvl="4">
              <a:lnSpc>
                <a:spcPct val="90000"/>
              </a:lnSpc>
            </a:pPr>
            <a:r>
              <a:rPr lang="en-US" altLang="en-US" dirty="0">
                <a:ea typeface="MS PGothic" panose="020B0600070205080204" pitchFamily="34" charset="-128"/>
              </a:rPr>
              <a:t> state: pointer to beginning of file</a:t>
            </a:r>
          </a:p>
          <a:p>
            <a:pPr lvl="3">
              <a:lnSpc>
                <a:spcPct val="90000"/>
              </a:lnSpc>
            </a:pPr>
            <a:r>
              <a:rPr lang="en-US" altLang="en-US" dirty="0">
                <a:ea typeface="MS PGothic" panose="020B0600070205080204" pitchFamily="34" charset="-128"/>
              </a:rPr>
              <a:t>E.g., merge join: sort relations;</a:t>
            </a:r>
          </a:p>
          <a:p>
            <a:pPr lvl="4">
              <a:lnSpc>
                <a:spcPct val="90000"/>
              </a:lnSpc>
            </a:pPr>
            <a:r>
              <a:rPr lang="en-US" altLang="en-US" dirty="0">
                <a:ea typeface="MS PGothic" panose="020B0600070205080204" pitchFamily="34" charset="-128"/>
              </a:rPr>
              <a:t> state: pointers to beginning of sorted relations</a:t>
            </a:r>
          </a:p>
          <a:p>
            <a:pPr lvl="2">
              <a:lnSpc>
                <a:spcPct val="90000"/>
              </a:lnSpc>
            </a:pPr>
            <a:r>
              <a:rPr lang="en-US" altLang="en-US" dirty="0">
                <a:ea typeface="MS PGothic" panose="020B0600070205080204" pitchFamily="34" charset="-128"/>
              </a:rPr>
              <a:t> </a:t>
            </a:r>
            <a:r>
              <a:rPr lang="en-US" altLang="en-US" b="1" dirty="0">
                <a:ea typeface="MS PGothic" panose="020B0600070205080204" pitchFamily="34" charset="-128"/>
              </a:rPr>
              <a:t>next()</a:t>
            </a:r>
          </a:p>
          <a:p>
            <a:pPr lvl="3">
              <a:lnSpc>
                <a:spcPct val="90000"/>
              </a:lnSpc>
            </a:pPr>
            <a:r>
              <a:rPr lang="en-US" altLang="en-US" dirty="0">
                <a:ea typeface="MS PGothic" panose="020B0600070205080204" pitchFamily="34" charset="-128"/>
              </a:rPr>
              <a:t>E.g., for file scan: Output next tuple, and advance and store file pointer</a:t>
            </a:r>
          </a:p>
          <a:p>
            <a:pPr lvl="3">
              <a:lnSpc>
                <a:spcPct val="90000"/>
              </a:lnSpc>
            </a:pPr>
            <a:r>
              <a:rPr lang="en-US" altLang="en-US" dirty="0">
                <a:ea typeface="MS PGothic" panose="020B0600070205080204" pitchFamily="34" charset="-128"/>
              </a:rPr>
              <a:t>E.g., for merge join:  continue with merge from earlier state till next output tuple is found.  Save pointers as iterator state.</a:t>
            </a:r>
          </a:p>
          <a:p>
            <a:pPr lvl="2">
              <a:lnSpc>
                <a:spcPct val="90000"/>
              </a:lnSpc>
            </a:pPr>
            <a:r>
              <a:rPr lang="en-US" altLang="en-US" b="1" dirty="0">
                <a:ea typeface="MS PGothic" panose="020B0600070205080204" pitchFamily="34" charset="-128"/>
              </a:rPr>
              <a:t>close()</a:t>
            </a:r>
          </a:p>
          <a:p>
            <a:pPr>
              <a:lnSpc>
                <a:spcPct val="90000"/>
              </a:lnSpc>
            </a:pPr>
            <a:endParaRPr lang="en-US" altLang="en-US" dirty="0"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148748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E6684FE-E2C4-BD4A-9ECC-57DF975CB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URLs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5152171-0140-4948-9F24-6DD2F17D51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535781"/>
            <a:ext cx="7239000" cy="4071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1184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53776E1-ECAC-B940-99D7-ED0AC90B5A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 URLs: This gets you to the database service (program)</a:t>
            </a:r>
          </a:p>
          <a:p>
            <a:pPr lvl="1"/>
            <a:r>
              <a:rPr lang="en-US" dirty="0">
                <a:hlinkClick r:id="rId2"/>
              </a:rPr>
              <a:t>http://127.0.0.1:5001/api</a:t>
            </a:r>
            <a:endParaRPr lang="en-US" dirty="0"/>
          </a:p>
          <a:p>
            <a:pPr lvl="1"/>
            <a:r>
              <a:rPr lang="en-US" dirty="0" err="1"/>
              <a:t>mysql+pymysql</a:t>
            </a:r>
            <a:r>
              <a:rPr lang="en-US" dirty="0"/>
              <a:t>://</a:t>
            </a:r>
            <a:r>
              <a:rPr lang="en-US" dirty="0" err="1"/>
              <a:t>dbuser:dbuserdbuser@localhost</a:t>
            </a:r>
            <a:endParaRPr lang="en-US" dirty="0"/>
          </a:p>
          <a:p>
            <a:pPr lvl="1"/>
            <a:r>
              <a:rPr lang="en-US" dirty="0" err="1"/>
              <a:t>mongodb</a:t>
            </a:r>
            <a:r>
              <a:rPr lang="en-US" dirty="0"/>
              <a:t>://mongodb0.example.com:27017</a:t>
            </a:r>
          </a:p>
          <a:p>
            <a:pPr lvl="1"/>
            <a:r>
              <a:rPr lang="en-US" dirty="0"/>
              <a:t>neo4j://graph.example.com:7687</a:t>
            </a:r>
          </a:p>
          <a:p>
            <a:r>
              <a:rPr lang="en-US" dirty="0"/>
              <a:t>You still have to get into a database within the service:</a:t>
            </a:r>
          </a:p>
          <a:p>
            <a:pPr lvl="1"/>
            <a:r>
              <a:rPr lang="en-US" dirty="0"/>
              <a:t>SQL: use </a:t>
            </a:r>
            <a:r>
              <a:rPr lang="en-US" dirty="0" err="1"/>
              <a:t>lahmansbaseballdb</a:t>
            </a:r>
            <a:endParaRPr lang="en-US" dirty="0"/>
          </a:p>
          <a:p>
            <a:pPr lvl="1"/>
            <a:r>
              <a:rPr lang="en-US" dirty="0"/>
              <a:t>MongoDB: </a:t>
            </a:r>
            <a:r>
              <a:rPr lang="en-US" dirty="0" err="1"/>
              <a:t>db.lahmansbaseballdb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HTTP://127.0.0.1:5001/api/lahmansbaseballdb</a:t>
            </a:r>
            <a:endParaRPr lang="en-US" dirty="0"/>
          </a:p>
          <a:p>
            <a:pPr lvl="1"/>
            <a:r>
              <a:rPr lang="en-US" dirty="0"/>
              <a:t>... ...</a:t>
            </a:r>
          </a:p>
          <a:p>
            <a:r>
              <a:rPr lang="en-US" dirty="0"/>
              <a:t>And then into things inside of things inside of things ... In the database.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57FCCE1-88DB-954B-962A-0F09C1323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URL Mappings</a:t>
            </a:r>
          </a:p>
        </p:txBody>
      </p:sp>
    </p:spTree>
    <p:extLst>
      <p:ext uri="{BB962C8B-B14F-4D97-AF65-F5344CB8AC3E}">
        <p14:creationId xmlns:p14="http://schemas.microsoft.com/office/powerpoint/2010/main" val="15110218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70C0"/>
        </a:solidFill>
        <a:ln w="28575">
          <a:solidFill>
            <a:schemeClr val="tx1"/>
          </a:solidFill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triangle"/>
          <a:tailEnd type="triangle"/>
        </a:ln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Dell_16x9_Template">
  <a:themeElements>
    <a:clrScheme name="Dell new">
      <a:dk1>
        <a:srgbClr val="000000"/>
      </a:dk1>
      <a:lt1>
        <a:srgbClr val="444444"/>
      </a:lt1>
      <a:dk2>
        <a:srgbClr val="0085C3"/>
      </a:dk2>
      <a:lt2>
        <a:srgbClr val="FFFFFF"/>
      </a:lt2>
      <a:accent1>
        <a:srgbClr val="0085C3"/>
      </a:accent1>
      <a:accent2>
        <a:srgbClr val="7AB800"/>
      </a:accent2>
      <a:accent3>
        <a:srgbClr val="F2AF00"/>
      </a:accent3>
      <a:accent4>
        <a:srgbClr val="DC5034"/>
      </a:accent4>
      <a:accent5>
        <a:srgbClr val="5482AB"/>
      </a:accent5>
      <a:accent6>
        <a:srgbClr val="6E2585"/>
      </a:accent6>
      <a:hlink>
        <a:srgbClr val="009BBB"/>
      </a:hlink>
      <a:folHlink>
        <a:srgbClr val="6E2585"/>
      </a:folHlink>
    </a:clrScheme>
    <a:fontScheme name="Dell">
      <a:majorFont>
        <a:latin typeface="Museo For Dell"/>
        <a:ea typeface=""/>
        <a:cs typeface=""/>
      </a:majorFont>
      <a:minorFont>
        <a:latin typeface="Museo Sans For Del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effectLst/>
      </a:spPr>
      <a:bodyPr wrap="square" lIns="182880" tIns="137160" rIns="137160" bIns="137160" rtlCol="0" anchor="ctr">
        <a:noAutofit/>
      </a:bodyPr>
      <a:lstStyle>
        <a:defPPr algn="ctr">
          <a:lnSpc>
            <a:spcPct val="90000"/>
          </a:lnSpc>
          <a:spcBef>
            <a:spcPts val="600"/>
          </a:spcBef>
          <a:spcAft>
            <a:spcPts val="0"/>
          </a:spcAft>
          <a:defRPr sz="2000" dirty="0" smtClean="0">
            <a:solidFill>
              <a:schemeClr val="tx2"/>
            </a:solidFill>
            <a:latin typeface="+mn-lt"/>
          </a:defRPr>
        </a:defPPr>
      </a:lstStyle>
    </a:spDef>
    <a:txDef>
      <a:spPr>
        <a:noFill/>
      </a:spPr>
      <a:bodyPr wrap="none" rtlCol="0">
        <a:noAutofit/>
      </a:bodyPr>
      <a:lstStyle>
        <a:defPPr>
          <a:lnSpc>
            <a:spcPct val="90000"/>
          </a:lnSpc>
          <a:spcBef>
            <a:spcPts val="600"/>
          </a:spcBef>
          <a:spcAft>
            <a:spcPts val="0"/>
          </a:spcAft>
          <a:buClr>
            <a:schemeClr val="bg1"/>
          </a:buClr>
          <a:defRPr sz="2000" dirty="0" err="1" smtClean="0">
            <a:latin typeface="+mn-lt"/>
          </a:defRPr>
        </a:defPPr>
      </a:lstStyle>
    </a:txDef>
  </a:objectDefaults>
  <a:extraClrSchemeLst>
    <a:extraClrScheme>
      <a:clrScheme name="Dell new">
        <a:dk1>
          <a:srgbClr val="000000"/>
        </a:dk1>
        <a:lt1>
          <a:srgbClr val="444444"/>
        </a:lt1>
        <a:dk2>
          <a:srgbClr val="0085C3"/>
        </a:dk2>
        <a:lt2>
          <a:srgbClr val="FFFFFF"/>
        </a:lt2>
        <a:accent1>
          <a:srgbClr val="0085C3"/>
        </a:accent1>
        <a:accent2>
          <a:srgbClr val="7AB800"/>
        </a:accent2>
        <a:accent3>
          <a:srgbClr val="F2AF00"/>
        </a:accent3>
        <a:accent4>
          <a:srgbClr val="DC5034"/>
        </a:accent4>
        <a:accent5>
          <a:srgbClr val="5482AB"/>
        </a:accent5>
        <a:accent6>
          <a:srgbClr val="6E2585"/>
        </a:accent6>
        <a:hlink>
          <a:srgbClr val="009BBB"/>
        </a:hlink>
        <a:folHlink>
          <a:srgbClr val="6E2585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1_db">
  <a:themeElements>
    <a:clrScheme name="">
      <a:dk1>
        <a:srgbClr val="000000"/>
      </a:dk1>
      <a:lt1>
        <a:srgbClr val="CCECFF"/>
      </a:lt1>
      <a:dk2>
        <a:srgbClr val="CC3300"/>
      </a:dk2>
      <a:lt2>
        <a:srgbClr val="666699"/>
      </a:lt2>
      <a:accent1>
        <a:srgbClr val="FFFFFF"/>
      </a:accent1>
      <a:accent2>
        <a:srgbClr val="CCCC00"/>
      </a:accent2>
      <a:accent3>
        <a:srgbClr val="E2F4FF"/>
      </a:accent3>
      <a:accent4>
        <a:srgbClr val="000000"/>
      </a:accent4>
      <a:accent5>
        <a:srgbClr val="FFFFFF"/>
      </a:accent5>
      <a:accent6>
        <a:srgbClr val="B9B900"/>
      </a:accent6>
      <a:hlink>
        <a:srgbClr val="FF9900"/>
      </a:hlink>
      <a:folHlink>
        <a:srgbClr val="FF9933"/>
      </a:folHlink>
    </a:clrScheme>
    <a:fontScheme name="1_db-5-grey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lnDef>
  </a:objectDefaults>
  <a:extraClrSchemeLst>
    <a:extraClrScheme>
      <a:clrScheme name="1_db-5-grey 1">
        <a:dk1>
          <a:srgbClr val="333333"/>
        </a:dk1>
        <a:lt1>
          <a:srgbClr val="A9BDA9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D1DBD1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b-5-grey 2">
        <a:dk1>
          <a:srgbClr val="333333"/>
        </a:dk1>
        <a:lt1>
          <a:srgbClr val="FFFFFF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FFFFFF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b-5-grey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37373"/>
        </a:accent6>
        <a:hlink>
          <a:srgbClr val="B2B2B2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db" id="{854B61EF-CFBF-4F4D-90C6-BAB015E35D01}" vid="{BC3EFCCA-7EC7-446B-8189-3ECEF79E3264}"/>
    </a:ext>
  </a:extLst>
</a:theme>
</file>

<file path=ppt/theme/theme6.xml><?xml version="1.0" encoding="utf-8"?>
<a:theme xmlns:a="http://schemas.openxmlformats.org/drawingml/2006/main" name="2_db-5-grey">
  <a:themeElements>
    <a:clrScheme name="">
      <a:dk1>
        <a:srgbClr val="000000"/>
      </a:dk1>
      <a:lt1>
        <a:srgbClr val="CCECFF"/>
      </a:lt1>
      <a:dk2>
        <a:srgbClr val="CC3300"/>
      </a:dk2>
      <a:lt2>
        <a:srgbClr val="666699"/>
      </a:lt2>
      <a:accent1>
        <a:srgbClr val="FFFFFF"/>
      </a:accent1>
      <a:accent2>
        <a:srgbClr val="CCCC00"/>
      </a:accent2>
      <a:accent3>
        <a:srgbClr val="E2F4FF"/>
      </a:accent3>
      <a:accent4>
        <a:srgbClr val="000000"/>
      </a:accent4>
      <a:accent5>
        <a:srgbClr val="FFFFFF"/>
      </a:accent5>
      <a:accent6>
        <a:srgbClr val="B9B900"/>
      </a:accent6>
      <a:hlink>
        <a:srgbClr val="FF9900"/>
      </a:hlink>
      <a:folHlink>
        <a:srgbClr val="FF9933"/>
      </a:folHlink>
    </a:clrScheme>
    <a:fontScheme name="2_db-5-grey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lnDef>
  </a:objectDefaults>
  <a:extraClrSchemeLst>
    <a:extraClrScheme>
      <a:clrScheme name="2_db-5-grey 1">
        <a:dk1>
          <a:srgbClr val="333333"/>
        </a:dk1>
        <a:lt1>
          <a:srgbClr val="A9BDA9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D1DBD1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2">
        <a:dk1>
          <a:srgbClr val="333333"/>
        </a:dk1>
        <a:lt1>
          <a:srgbClr val="FFFFFF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FFFFFF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37373"/>
        </a:accent6>
        <a:hlink>
          <a:srgbClr val="B2B2B2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Version xmlns="http://schemas.microsoft.com/sharepoint/v3/fields" xsi:nil="true"/>
    <_Status xmlns="http://schemas.microsoft.com/sharepoint/v3/fields">Not Started</_Status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DE64AEEDD9B7A4D93545ACBE97D4615" ma:contentTypeVersion="2" ma:contentTypeDescription="Create a new document." ma:contentTypeScope="" ma:versionID="f49002b78e3a4a71b814eef46a983816">
  <xsd:schema xmlns:xsd="http://www.w3.org/2001/XMLSchema" xmlns:xs="http://www.w3.org/2001/XMLSchema" xmlns:p="http://schemas.microsoft.com/office/2006/metadata/properties" xmlns:ns2="http://schemas.microsoft.com/sharepoint/v3/fields" targetNamespace="http://schemas.microsoft.com/office/2006/metadata/properties" ma:root="true" ma:fieldsID="38f6db2dd0d9a0cf6a8dc37be32b365b" ns2:_="">
    <xsd:import namespace="http://schemas.microsoft.com/sharepoint/v3/fields"/>
    <xsd:element name="properties">
      <xsd:complexType>
        <xsd:sequence>
          <xsd:element name="documentManagement">
            <xsd:complexType>
              <xsd:all>
                <xsd:element ref="ns2:_Status" minOccurs="0"/>
                <xsd:element ref="ns2:_Vers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Status" ma:index="8" nillable="true" ma:displayName="Status" ma:default="Not Started" ma:internalName="_Status">
      <xsd:simpleType>
        <xsd:union memberTypes="dms:Text">
          <xsd:simpleType>
            <xsd:restriction base="dms:Choice">
              <xsd:enumeration value="Not Started"/>
              <xsd:enumeration value="Draft"/>
              <xsd:enumeration value="Reviewed"/>
              <xsd:enumeration value="Scheduled"/>
              <xsd:enumeration value="Published"/>
              <xsd:enumeration value="Final"/>
              <xsd:enumeration value="Expired"/>
            </xsd:restriction>
          </xsd:simpleType>
        </xsd:union>
      </xsd:simpleType>
    </xsd:element>
    <xsd:element name="_Version" ma:index="9" nillable="true" ma:displayName="Version" ma:internalName="_Version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 ma:displayName="Status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7D2A1B0-FF3E-4009-940D-AED0EB70AA2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B6F2769-7194-4217-93D3-3AF3A4742282}">
  <ds:schemaRefs>
    <ds:schemaRef ds:uri="http://schemas.microsoft.com/office/2006/metadata/properties"/>
    <ds:schemaRef ds:uri="http://schemas.microsoft.com/sharepoint/v3/fields"/>
    <ds:schemaRef ds:uri="http://schemas.microsoft.com/office/infopath/2007/PartnerControls"/>
    <ds:schemaRef ds:uri="http://schemas.microsoft.com/office/2006/documentManagement/types"/>
    <ds:schemaRef ds:uri="http://purl.org/dc/dcmitype/"/>
    <ds:schemaRef ds:uri="http://purl.org/dc/terms/"/>
    <ds:schemaRef ds:uri="http://purl.org/dc/elements/1.1/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E4214858-785C-42F7-BE66-6D0E79395FC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/field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FNEMasterTemplateForThemePreview.pptx</Template>
  <TotalTime>77168</TotalTime>
  <Words>5282</Words>
  <Application>Microsoft Macintosh PowerPoint</Application>
  <PresentationFormat>On-screen Show (16:9)</PresentationFormat>
  <Paragraphs>628</Paragraphs>
  <Slides>73</Slides>
  <Notes>39</Notes>
  <HiddenSlides>1</HiddenSlides>
  <MMClips>0</MMClips>
  <ScaleCrop>false</ScaleCrop>
  <HeadingPairs>
    <vt:vector size="8" baseType="variant">
      <vt:variant>
        <vt:lpstr>Fonts Used</vt:lpstr>
      </vt:variant>
      <vt:variant>
        <vt:i4>15</vt:i4>
      </vt:variant>
      <vt:variant>
        <vt:lpstr>Theme</vt:lpstr>
      </vt:variant>
      <vt:variant>
        <vt:i4>6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73</vt:i4>
      </vt:variant>
    </vt:vector>
  </HeadingPairs>
  <TitlesOfParts>
    <vt:vector size="95" baseType="lpstr">
      <vt:lpstr>Amazon Ember</vt:lpstr>
      <vt:lpstr>Arial</vt:lpstr>
      <vt:lpstr>Arial Black</vt:lpstr>
      <vt:lpstr>Calibri</vt:lpstr>
      <vt:lpstr>Century Schoolbook</vt:lpstr>
      <vt:lpstr>Helvetica</vt:lpstr>
      <vt:lpstr>Monotype Sorts</vt:lpstr>
      <vt:lpstr>Museo For Dell</vt:lpstr>
      <vt:lpstr>Museo For Dell 300</vt:lpstr>
      <vt:lpstr>Museo Sans For Dell</vt:lpstr>
      <vt:lpstr>Times New Roman</vt:lpstr>
      <vt:lpstr>Trebuchet MS</vt:lpstr>
      <vt:lpstr>urw-din</vt:lpstr>
      <vt:lpstr>Webdings</vt:lpstr>
      <vt:lpstr>Wingdings</vt:lpstr>
      <vt:lpstr>Office Theme</vt:lpstr>
      <vt:lpstr>1_Office Theme</vt:lpstr>
      <vt:lpstr>Dell_16x9_Template</vt:lpstr>
      <vt:lpstr>2_Office Theme</vt:lpstr>
      <vt:lpstr>1_db</vt:lpstr>
      <vt:lpstr>2_db-5-grey</vt:lpstr>
      <vt:lpstr>Equation</vt:lpstr>
      <vt:lpstr>PowerPoint Presentation</vt:lpstr>
      <vt:lpstr>PowerPoint Presentation</vt:lpstr>
      <vt:lpstr>PowerPoint Presentation</vt:lpstr>
      <vt:lpstr>Contents</vt:lpstr>
      <vt:lpstr>PowerPoint Presentation</vt:lpstr>
      <vt:lpstr>Data Modeling Concepts and REST</vt:lpstr>
      <vt:lpstr>REST and Resources</vt:lpstr>
      <vt:lpstr>URLs</vt:lpstr>
      <vt:lpstr>URL Mappings</vt:lpstr>
      <vt:lpstr>Simplistic, Conceptual Mapping (Examples)</vt:lpstr>
      <vt:lpstr>Simplistic, Conceptual Mapping (Examples)</vt:lpstr>
      <vt:lpstr>SOLID (SW) Design Principle</vt:lpstr>
      <vt:lpstr>PowerPoint Presentation</vt:lpstr>
      <vt:lpstr>Simplistic Classification (https://medium.com/swlh/4-types-of-nosql-databases-d88ad21f7d3b)</vt:lpstr>
      <vt:lpstr>Consider Piazza</vt:lpstr>
      <vt:lpstr>Documents versus Relational</vt:lpstr>
      <vt:lpstr>Ultimately, What this Comes Down to Is ... ...</vt:lpstr>
      <vt:lpstr>PowerPoint Presentation</vt:lpstr>
      <vt:lpstr>The Dreaded Game of Thrones Data</vt:lpstr>
      <vt:lpstr>Expressing Weak Entity Sets</vt:lpstr>
      <vt:lpstr>GOT Seasons, Episodes, Scenes, Characters</vt:lpstr>
      <vt:lpstr>PowerPoint Presentation</vt:lpstr>
      <vt:lpstr>PowerPoint Presentation</vt:lpstr>
      <vt:lpstr>Database Adoption (https://db-engines.com/en/ranking)</vt:lpstr>
      <vt:lpstr>Database Adoption (https://db-engines.com/en/ranking)</vt:lpstr>
      <vt:lpstr>Multi-model Database</vt:lpstr>
      <vt:lpstr>Motivation: Some Datamodels are Nested</vt:lpstr>
      <vt:lpstr>Documents</vt:lpstr>
      <vt:lpstr>Documents</vt:lpstr>
      <vt:lpstr>PowerPoint Presentation</vt:lpstr>
      <vt:lpstr>MongoDB Concepts</vt:lpstr>
      <vt:lpstr>Core Operations</vt:lpstr>
      <vt:lpstr>find()</vt:lpstr>
      <vt:lpstr>Generate Code</vt:lpstr>
      <vt:lpstr>Result is not Quite You Expect</vt:lpstr>
      <vt:lpstr>Result is not Quite You Expect</vt:lpstr>
      <vt:lpstr>Datamodel Impedance Match/Mismatch</vt:lpstr>
      <vt:lpstr>More Fun – Data Types</vt:lpstr>
      <vt:lpstr>(Some) MongoDB CRUD Operations</vt:lpstr>
      <vt:lpstr>(Some) MongdoDB Pipeline Operators</vt:lpstr>
      <vt:lpstr>MongoDB Checkpoint</vt:lpstr>
      <vt:lpstr>PowerPoint Presentation</vt:lpstr>
      <vt:lpstr>PowerPoint Presentation</vt:lpstr>
      <vt:lpstr>Query Compilation</vt:lpstr>
      <vt:lpstr>Parsing and Execution</vt:lpstr>
      <vt:lpstr>Query Processing Overview</vt:lpstr>
      <vt:lpstr>PowerPoint Presentation</vt:lpstr>
      <vt:lpstr>Chapter 15:  Query Processing</vt:lpstr>
      <vt:lpstr>Basic Steps in Query Processing</vt:lpstr>
      <vt:lpstr>Basic Steps in Query Processing (Cont.)</vt:lpstr>
      <vt:lpstr>Basic Steps in Query Processing: Optimization</vt:lpstr>
      <vt:lpstr>Basic Steps: Optimization (Cont.)</vt:lpstr>
      <vt:lpstr>Measures of Query Cost</vt:lpstr>
      <vt:lpstr>Measures of Query Cost</vt:lpstr>
      <vt:lpstr>Measures of Query Cost (Cont.)</vt:lpstr>
      <vt:lpstr>Join Operation</vt:lpstr>
      <vt:lpstr>Nested-Loop Join</vt:lpstr>
      <vt:lpstr>Indexed Nested-Loop Join</vt:lpstr>
      <vt:lpstr>Merge-Join</vt:lpstr>
      <vt:lpstr>Merge-Join (Cont.)</vt:lpstr>
      <vt:lpstr>Hash-Join</vt:lpstr>
      <vt:lpstr>Hash-Join (Cont.)</vt:lpstr>
      <vt:lpstr>Hash-Join (Cont.)</vt:lpstr>
      <vt:lpstr>Hash-Join Algorithm</vt:lpstr>
      <vt:lpstr>Hash-Join algorithm (Cont.)</vt:lpstr>
      <vt:lpstr>Other Operations</vt:lpstr>
      <vt:lpstr>Other Operations : Aggregation</vt:lpstr>
      <vt:lpstr>Evaluation of Expressions</vt:lpstr>
      <vt:lpstr>Materialization</vt:lpstr>
      <vt:lpstr>Materialization (Cont.)</vt:lpstr>
      <vt:lpstr>Pipelining</vt:lpstr>
      <vt:lpstr>Pipelining (Cont.)</vt:lpstr>
      <vt:lpstr>Pipelining (Cont.)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FileNewTemplate</dc:title>
  <dc:creator>Diana</dc:creator>
  <cp:lastModifiedBy>Ferguson, Donald (DMNA-NYG)</cp:lastModifiedBy>
  <cp:revision>750</cp:revision>
  <cp:lastPrinted>2018-11-15T21:01:50Z</cp:lastPrinted>
  <dcterms:created xsi:type="dcterms:W3CDTF">2010-04-12T23:12:02Z</dcterms:created>
  <dcterms:modified xsi:type="dcterms:W3CDTF">2021-03-26T14:00:24Z</dcterms:modified>
  <cp:contentStatus>Draft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0x0101000DE64AEEDD9B7A4D93545ACBE97D4615</vt:lpwstr>
  </property>
</Properties>
</file>